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73" r:id="rId2"/>
    <p:sldId id="275" r:id="rId3"/>
    <p:sldId id="260" r:id="rId4"/>
    <p:sldId id="258" r:id="rId5"/>
    <p:sldId id="261" r:id="rId6"/>
    <p:sldId id="262" r:id="rId7"/>
    <p:sldId id="296" r:id="rId8"/>
    <p:sldId id="295" r:id="rId9"/>
    <p:sldId id="263" r:id="rId10"/>
    <p:sldId id="265" r:id="rId11"/>
    <p:sldId id="278" r:id="rId12"/>
    <p:sldId id="289" r:id="rId13"/>
    <p:sldId id="264" r:id="rId14"/>
    <p:sldId id="297" r:id="rId15"/>
    <p:sldId id="266" r:id="rId16"/>
    <p:sldId id="298" r:id="rId17"/>
    <p:sldId id="268" r:id="rId18"/>
    <p:sldId id="279" r:id="rId19"/>
    <p:sldId id="291" r:id="rId20"/>
    <p:sldId id="285" r:id="rId21"/>
    <p:sldId id="283" r:id="rId22"/>
    <p:sldId id="270" r:id="rId23"/>
    <p:sldId id="272" r:id="rId24"/>
    <p:sldId id="280" r:id="rId25"/>
    <p:sldId id="287" r:id="rId26"/>
    <p:sldId id="276" r:id="rId27"/>
    <p:sldId id="293" r:id="rId28"/>
    <p:sldId id="294" r:id="rId29"/>
    <p:sldId id="299" r:id="rId30"/>
    <p:sldId id="300" r:id="rId31"/>
    <p:sldId id="277" r:id="rId32"/>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rbrugge, Ruth" initials="V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600" y="-6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B8CD28-D7C0-41B4-BCEF-2F0044C8C637}" type="datetimeFigureOut">
              <a:rPr lang="fr-FR" smtClean="0"/>
              <a:pPr/>
              <a:t>01/12/2014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C43586-EE86-4D0C-954D-84E9E293DCD3}" type="slidenum">
              <a:rPr lang="fr-FR" smtClean="0"/>
              <a:pPr/>
              <a:t>‹nr.›</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A53DD474-FC7C-4963-A9F3-77796035BD6C}" type="slidenum">
              <a:rPr lang="nl-BE" smtClean="0"/>
              <a:pPr/>
              <a:t>12</a:t>
            </a:fld>
            <a:endParaRPr lang="nl-BE"/>
          </a:p>
        </p:txBody>
      </p:sp>
    </p:spTree>
    <p:extLst>
      <p:ext uri="{BB962C8B-B14F-4D97-AF65-F5344CB8AC3E}">
        <p14:creationId xmlns="" xmlns:p14="http://schemas.microsoft.com/office/powerpoint/2010/main" val="1148840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381000" y="4853411"/>
            <a:ext cx="8458200" cy="1222375"/>
          </a:xfrm>
        </p:spPr>
        <p:txBody>
          <a:bodyPr anchor="t"/>
          <a:lstStyle/>
          <a:p>
            <a:r>
              <a:rPr kumimoji="0" lang="fr-FR" smtClean="0"/>
              <a:t>Cliquez pour modifier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16" name="Espace réservé de la date 15"/>
          <p:cNvSpPr>
            <a:spLocks noGrp="1"/>
          </p:cNvSpPr>
          <p:nvPr>
            <p:ph type="dt" sz="half" idx="10"/>
          </p:nvPr>
        </p:nvSpPr>
        <p:spPr/>
        <p:txBody>
          <a:bodyPr/>
          <a:lstStyle/>
          <a:p>
            <a:fld id="{FB1EEBE1-33AD-4B45-95E3-9441F8EF93E7}" type="datetimeFigureOut">
              <a:rPr lang="nl-BE" smtClean="0"/>
              <a:pPr/>
              <a:t>1/12/2014</a:t>
            </a:fld>
            <a:endParaRPr lang="nl-BE"/>
          </a:p>
        </p:txBody>
      </p:sp>
      <p:sp>
        <p:nvSpPr>
          <p:cNvPr id="2" name="Espace réservé du pied de page 1"/>
          <p:cNvSpPr>
            <a:spLocks noGrp="1"/>
          </p:cNvSpPr>
          <p:nvPr>
            <p:ph type="ftr" sz="quarter" idx="11"/>
          </p:nvPr>
        </p:nvSpPr>
        <p:spPr/>
        <p:txBody>
          <a:bodyPr/>
          <a:lstStyle/>
          <a:p>
            <a:endParaRPr lang="nl-BE"/>
          </a:p>
        </p:txBody>
      </p:sp>
      <p:sp>
        <p:nvSpPr>
          <p:cNvPr id="15" name="Espace réservé du numéro de diapositive 14"/>
          <p:cNvSpPr>
            <a:spLocks noGrp="1"/>
          </p:cNvSpPr>
          <p:nvPr>
            <p:ph type="sldNum" sz="quarter" idx="12"/>
          </p:nvPr>
        </p:nvSpPr>
        <p:spPr>
          <a:xfrm>
            <a:off x="8229600" y="6473952"/>
            <a:ext cx="758952" cy="246888"/>
          </a:xfrm>
        </p:spPr>
        <p:txBody>
          <a:bodyPr/>
          <a:lstStyle/>
          <a:p>
            <a:fld id="{A1825C55-B367-4FE2-82C9-D9C331240B31}" type="slidenum">
              <a:rPr lang="nl-BE" smtClean="0"/>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B1EEBE1-33AD-4B45-95E3-9441F8EF93E7}" type="datetimeFigureOut">
              <a:rPr lang="nl-BE" smtClean="0"/>
              <a:pPr/>
              <a:t>1/12/2014</a:t>
            </a:fld>
            <a:endParaRPr lang="nl-BE"/>
          </a:p>
        </p:txBody>
      </p:sp>
      <p:sp>
        <p:nvSpPr>
          <p:cNvPr id="5" name="Espace réservé du pied de page 4"/>
          <p:cNvSpPr>
            <a:spLocks noGrp="1"/>
          </p:cNvSpPr>
          <p:nvPr>
            <p:ph type="ftr" sz="quarter" idx="11"/>
          </p:nvPr>
        </p:nvSpPr>
        <p:spPr/>
        <p:txBody>
          <a:bodyPr/>
          <a:lstStyle/>
          <a:p>
            <a:endParaRPr lang="nl-BE"/>
          </a:p>
        </p:txBody>
      </p:sp>
      <p:sp>
        <p:nvSpPr>
          <p:cNvPr id="6" name="Espace réservé du numéro de diapositive 5"/>
          <p:cNvSpPr>
            <a:spLocks noGrp="1"/>
          </p:cNvSpPr>
          <p:nvPr>
            <p:ph type="sldNum" sz="quarter" idx="12"/>
          </p:nvPr>
        </p:nvSpPr>
        <p:spPr/>
        <p:txBody>
          <a:bodyPr/>
          <a:lstStyle/>
          <a:p>
            <a:fld id="{A1825C55-B367-4FE2-82C9-D9C331240B31}"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B1EEBE1-33AD-4B45-95E3-9441F8EF93E7}" type="datetimeFigureOut">
              <a:rPr lang="nl-BE" smtClean="0"/>
              <a:pPr/>
              <a:t>1/12/2014</a:t>
            </a:fld>
            <a:endParaRPr lang="nl-BE"/>
          </a:p>
        </p:txBody>
      </p:sp>
      <p:sp>
        <p:nvSpPr>
          <p:cNvPr id="5" name="Espace réservé du pied de page 4"/>
          <p:cNvSpPr>
            <a:spLocks noGrp="1"/>
          </p:cNvSpPr>
          <p:nvPr>
            <p:ph type="ftr" sz="quarter" idx="11"/>
          </p:nvPr>
        </p:nvSpPr>
        <p:spPr/>
        <p:txBody>
          <a:bodyPr/>
          <a:lstStyle/>
          <a:p>
            <a:endParaRPr lang="nl-BE"/>
          </a:p>
        </p:txBody>
      </p:sp>
      <p:sp>
        <p:nvSpPr>
          <p:cNvPr id="6" name="Espace réservé du numéro de diapositive 5"/>
          <p:cNvSpPr>
            <a:spLocks noGrp="1"/>
          </p:cNvSpPr>
          <p:nvPr>
            <p:ph type="sldNum" sz="quarter" idx="12"/>
          </p:nvPr>
        </p:nvSpPr>
        <p:spPr/>
        <p:txBody>
          <a:bodyPr/>
          <a:lstStyle/>
          <a:p>
            <a:fld id="{A1825C55-B367-4FE2-82C9-D9C331240B31}"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Cliquez pour modifier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FB1EEBE1-33AD-4B45-95E3-9441F8EF93E7}" type="datetimeFigureOut">
              <a:rPr lang="nl-BE" smtClean="0"/>
              <a:pPr/>
              <a:t>1/12/2014</a:t>
            </a:fld>
            <a:endParaRPr lang="nl-BE"/>
          </a:p>
        </p:txBody>
      </p:sp>
      <p:sp>
        <p:nvSpPr>
          <p:cNvPr id="19" name="Espace réservé du pied de page 18"/>
          <p:cNvSpPr>
            <a:spLocks noGrp="1"/>
          </p:cNvSpPr>
          <p:nvPr>
            <p:ph type="ftr" sz="quarter" idx="11"/>
          </p:nvPr>
        </p:nvSpPr>
        <p:spPr>
          <a:xfrm>
            <a:off x="3581400" y="76200"/>
            <a:ext cx="2895600" cy="288925"/>
          </a:xfrm>
        </p:spPr>
        <p:txBody>
          <a:bodyPr/>
          <a:lstStyle/>
          <a:p>
            <a:endParaRPr lang="nl-BE"/>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A1825C55-B367-4FE2-82C9-D9C331240B31}"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9" name="Espace réservé de la date 18"/>
          <p:cNvSpPr>
            <a:spLocks noGrp="1"/>
          </p:cNvSpPr>
          <p:nvPr>
            <p:ph type="dt" sz="half" idx="10"/>
          </p:nvPr>
        </p:nvSpPr>
        <p:spPr/>
        <p:txBody>
          <a:bodyPr/>
          <a:lstStyle/>
          <a:p>
            <a:fld id="{FB1EEBE1-33AD-4B45-95E3-9441F8EF93E7}" type="datetimeFigureOut">
              <a:rPr lang="nl-BE" smtClean="0"/>
              <a:pPr/>
              <a:t>1/12/2014</a:t>
            </a:fld>
            <a:endParaRPr lang="nl-BE"/>
          </a:p>
        </p:txBody>
      </p:sp>
      <p:sp>
        <p:nvSpPr>
          <p:cNvPr id="11" name="Espace réservé du pied de page 10"/>
          <p:cNvSpPr>
            <a:spLocks noGrp="1"/>
          </p:cNvSpPr>
          <p:nvPr>
            <p:ph type="ftr" sz="quarter" idx="11"/>
          </p:nvPr>
        </p:nvSpPr>
        <p:spPr/>
        <p:txBody>
          <a:bodyPr/>
          <a:lstStyle/>
          <a:p>
            <a:endParaRPr lang="nl-BE"/>
          </a:p>
        </p:txBody>
      </p:sp>
      <p:sp>
        <p:nvSpPr>
          <p:cNvPr id="16" name="Espace réservé du numéro de diapositive 15"/>
          <p:cNvSpPr>
            <a:spLocks noGrp="1"/>
          </p:cNvSpPr>
          <p:nvPr>
            <p:ph type="sldNum" sz="quarter" idx="12"/>
          </p:nvPr>
        </p:nvSpPr>
        <p:spPr/>
        <p:txBody>
          <a:bodyPr/>
          <a:lstStyle/>
          <a:p>
            <a:fld id="{A1825C55-B367-4FE2-82C9-D9C331240B31}" type="slidenum">
              <a:rPr lang="nl-BE" smtClean="0"/>
              <a:pPr/>
              <a:t>‹nr.›</a:t>
            </a:fld>
            <a:endParaRPr lang="nl-BE"/>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FB1EEBE1-33AD-4B45-95E3-9441F8EF93E7}" type="datetimeFigureOut">
              <a:rPr lang="nl-BE" smtClean="0"/>
              <a:pPr/>
              <a:t>1/12/2014</a:t>
            </a:fld>
            <a:endParaRPr lang="nl-BE"/>
          </a:p>
        </p:txBody>
      </p:sp>
      <p:sp>
        <p:nvSpPr>
          <p:cNvPr id="10" name="Espace réservé du pied de page 9"/>
          <p:cNvSpPr>
            <a:spLocks noGrp="1"/>
          </p:cNvSpPr>
          <p:nvPr>
            <p:ph type="ftr" sz="quarter" idx="11"/>
          </p:nvPr>
        </p:nvSpPr>
        <p:spPr/>
        <p:txBody>
          <a:bodyPr/>
          <a:lstStyle/>
          <a:p>
            <a:endParaRPr lang="nl-BE"/>
          </a:p>
        </p:txBody>
      </p:sp>
      <p:sp>
        <p:nvSpPr>
          <p:cNvPr id="31" name="Espace réservé du numéro de diapositive 30"/>
          <p:cNvSpPr>
            <a:spLocks noGrp="1"/>
          </p:cNvSpPr>
          <p:nvPr>
            <p:ph type="sldNum" sz="quarter" idx="12"/>
          </p:nvPr>
        </p:nvSpPr>
        <p:spPr/>
        <p:txBody>
          <a:bodyPr/>
          <a:lstStyle/>
          <a:p>
            <a:fld id="{A1825C55-B367-4FE2-82C9-D9C331240B31}"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FB1EEBE1-33AD-4B45-95E3-9441F8EF93E7}" type="datetimeFigureOut">
              <a:rPr lang="nl-BE" smtClean="0"/>
              <a:pPr/>
              <a:t>1/12/2014</a:t>
            </a:fld>
            <a:endParaRPr lang="nl-BE"/>
          </a:p>
        </p:txBody>
      </p:sp>
      <p:sp>
        <p:nvSpPr>
          <p:cNvPr id="6" name="Espace réservé du pied de page 5"/>
          <p:cNvSpPr>
            <a:spLocks noGrp="1"/>
          </p:cNvSpPr>
          <p:nvPr>
            <p:ph type="ftr" sz="quarter" idx="11"/>
          </p:nvPr>
        </p:nvSpPr>
        <p:spPr/>
        <p:txBody>
          <a:bodyPr/>
          <a:lstStyle/>
          <a:p>
            <a:endParaRPr lang="nl-BE"/>
          </a:p>
        </p:txBody>
      </p:sp>
      <p:sp>
        <p:nvSpPr>
          <p:cNvPr id="7" name="Espace réservé du numéro de diapositive 6"/>
          <p:cNvSpPr>
            <a:spLocks noGrp="1"/>
          </p:cNvSpPr>
          <p:nvPr>
            <p:ph type="sldNum" sz="quarter" idx="12"/>
          </p:nvPr>
        </p:nvSpPr>
        <p:spPr>
          <a:xfrm>
            <a:off x="8229600" y="6477000"/>
            <a:ext cx="762000" cy="246888"/>
          </a:xfrm>
        </p:spPr>
        <p:txBody>
          <a:bodyPr/>
          <a:lstStyle/>
          <a:p>
            <a:fld id="{A1825C55-B367-4FE2-82C9-D9C331240B31}" type="slidenum">
              <a:rPr lang="nl-BE" smtClean="0"/>
              <a:pPr/>
              <a:t>‹nr.›</a:t>
            </a:fld>
            <a:endParaRPr lang="nl-BE"/>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FB1EEBE1-33AD-4B45-95E3-9441F8EF93E7}" type="datetimeFigureOut">
              <a:rPr lang="nl-BE" smtClean="0"/>
              <a:pPr/>
              <a:t>1/12/2014</a:t>
            </a:fld>
            <a:endParaRPr lang="nl-BE"/>
          </a:p>
        </p:txBody>
      </p:sp>
      <p:sp>
        <p:nvSpPr>
          <p:cNvPr id="21" name="Espace réservé du pied de page 20"/>
          <p:cNvSpPr>
            <a:spLocks noGrp="1"/>
          </p:cNvSpPr>
          <p:nvPr>
            <p:ph type="ftr" sz="quarter" idx="11"/>
          </p:nvPr>
        </p:nvSpPr>
        <p:spPr/>
        <p:txBody>
          <a:bodyPr/>
          <a:lstStyle/>
          <a:p>
            <a:endParaRPr lang="nl-BE"/>
          </a:p>
        </p:txBody>
      </p:sp>
      <p:sp>
        <p:nvSpPr>
          <p:cNvPr id="6" name="Espace réservé du numéro de diapositive 5"/>
          <p:cNvSpPr>
            <a:spLocks noGrp="1"/>
          </p:cNvSpPr>
          <p:nvPr>
            <p:ph type="sldNum" sz="quarter" idx="12"/>
          </p:nvPr>
        </p:nvSpPr>
        <p:spPr/>
        <p:txBody>
          <a:bodyPr/>
          <a:lstStyle/>
          <a:p>
            <a:fld id="{A1825C55-B367-4FE2-82C9-D9C331240B31}"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B1EEBE1-33AD-4B45-95E3-9441F8EF93E7}" type="datetimeFigureOut">
              <a:rPr lang="nl-BE" smtClean="0"/>
              <a:pPr/>
              <a:t>1/12/2014</a:t>
            </a:fld>
            <a:endParaRPr lang="nl-BE"/>
          </a:p>
        </p:txBody>
      </p:sp>
      <p:sp>
        <p:nvSpPr>
          <p:cNvPr id="24" name="Espace réservé du pied de page 23"/>
          <p:cNvSpPr>
            <a:spLocks noGrp="1"/>
          </p:cNvSpPr>
          <p:nvPr>
            <p:ph type="ftr" sz="quarter" idx="11"/>
          </p:nvPr>
        </p:nvSpPr>
        <p:spPr/>
        <p:txBody>
          <a:bodyPr/>
          <a:lstStyle/>
          <a:p>
            <a:endParaRPr lang="nl-BE"/>
          </a:p>
        </p:txBody>
      </p:sp>
      <p:sp>
        <p:nvSpPr>
          <p:cNvPr id="7" name="Espace réservé du numéro de diapositive 6"/>
          <p:cNvSpPr>
            <a:spLocks noGrp="1"/>
          </p:cNvSpPr>
          <p:nvPr>
            <p:ph type="sldNum" sz="quarter" idx="12"/>
          </p:nvPr>
        </p:nvSpPr>
        <p:spPr/>
        <p:txBody>
          <a:bodyPr/>
          <a:lstStyle/>
          <a:p>
            <a:fld id="{A1825C55-B367-4FE2-82C9-D9C331240B31}"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FB1EEBE1-33AD-4B45-95E3-9441F8EF93E7}" type="datetimeFigureOut">
              <a:rPr lang="nl-BE" smtClean="0"/>
              <a:pPr/>
              <a:t>1/12/2014</a:t>
            </a:fld>
            <a:endParaRPr lang="nl-BE"/>
          </a:p>
        </p:txBody>
      </p:sp>
      <p:sp>
        <p:nvSpPr>
          <p:cNvPr id="29" name="Espace réservé du pied de page 28"/>
          <p:cNvSpPr>
            <a:spLocks noGrp="1"/>
          </p:cNvSpPr>
          <p:nvPr>
            <p:ph type="ftr" sz="quarter" idx="11"/>
          </p:nvPr>
        </p:nvSpPr>
        <p:spPr/>
        <p:txBody>
          <a:bodyPr/>
          <a:lstStyle/>
          <a:p>
            <a:endParaRPr lang="nl-BE"/>
          </a:p>
        </p:txBody>
      </p:sp>
      <p:sp>
        <p:nvSpPr>
          <p:cNvPr id="7" name="Espace réservé du numéro de diapositive 6"/>
          <p:cNvSpPr>
            <a:spLocks noGrp="1"/>
          </p:cNvSpPr>
          <p:nvPr>
            <p:ph type="sldNum" sz="quarter" idx="12"/>
          </p:nvPr>
        </p:nvSpPr>
        <p:spPr/>
        <p:txBody>
          <a:bodyPr/>
          <a:lstStyle/>
          <a:p>
            <a:fld id="{A1825C55-B367-4FE2-82C9-D9C331240B31}" type="slidenum">
              <a:rPr lang="nl-BE" smtClean="0"/>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FB1EEBE1-33AD-4B45-95E3-9441F8EF93E7}" type="datetimeFigureOut">
              <a:rPr lang="nl-BE" smtClean="0"/>
              <a:pPr/>
              <a:t>1/12/2014</a:t>
            </a:fld>
            <a:endParaRPr lang="nl-BE"/>
          </a:p>
        </p:txBody>
      </p:sp>
      <p:sp>
        <p:nvSpPr>
          <p:cNvPr id="5" name="Espace réservé du pied de page 4"/>
          <p:cNvSpPr>
            <a:spLocks noGrp="1"/>
          </p:cNvSpPr>
          <p:nvPr>
            <p:ph type="ftr" sz="quarter" idx="11"/>
          </p:nvPr>
        </p:nvSpPr>
        <p:spPr/>
        <p:txBody>
          <a:bodyPr/>
          <a:lstStyle/>
          <a:p>
            <a:endParaRPr lang="nl-BE"/>
          </a:p>
        </p:txBody>
      </p:sp>
      <p:sp>
        <p:nvSpPr>
          <p:cNvPr id="31" name="Espace réservé du numéro de diapositive 30"/>
          <p:cNvSpPr>
            <a:spLocks noGrp="1"/>
          </p:cNvSpPr>
          <p:nvPr>
            <p:ph type="sldNum" sz="quarter" idx="12"/>
          </p:nvPr>
        </p:nvSpPr>
        <p:spPr/>
        <p:txBody>
          <a:bodyPr/>
          <a:lstStyle/>
          <a:p>
            <a:fld id="{A1825C55-B367-4FE2-82C9-D9C331240B31}" type="slidenum">
              <a:rPr lang="nl-BE" smtClean="0"/>
              <a:pPr/>
              <a:t>‹nr.›</a:t>
            </a:fld>
            <a:endParaRPr lang="nl-BE"/>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B1EEBE1-33AD-4B45-95E3-9441F8EF93E7}" type="datetimeFigureOut">
              <a:rPr lang="nl-BE" smtClean="0"/>
              <a:pPr/>
              <a:t>1/12/2014</a:t>
            </a:fld>
            <a:endParaRPr lang="nl-BE"/>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nl-BE"/>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1825C55-B367-4FE2-82C9-D9C331240B31}" type="slidenum">
              <a:rPr lang="nl-BE" smtClean="0"/>
              <a:pPr/>
              <a:t>‹nr.›</a:t>
            </a:fld>
            <a:endParaRPr lang="nl-BE"/>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Cliquez pour modifier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Office_Excel_2007-werkmap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4depijler.be/organisatie/4depijler/nouvel_espoir" TargetMode="External"/><Relationship Id="rId2" Type="http://schemas.openxmlformats.org/officeDocument/2006/relationships/hyperlink" Target="mailto:msibka@yahoo.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FR" dirty="0" smtClean="0"/>
              <a:t>NOM: MAPENDO</a:t>
            </a:r>
          </a:p>
          <a:p>
            <a:pPr>
              <a:buNone/>
            </a:pPr>
            <a:r>
              <a:rPr lang="fr-FR" dirty="0" smtClean="0"/>
              <a:t>POST NOM: SIBKASIBKA</a:t>
            </a:r>
          </a:p>
          <a:p>
            <a:pPr>
              <a:buNone/>
            </a:pPr>
            <a:r>
              <a:rPr lang="fr-FR" dirty="0" smtClean="0"/>
              <a:t>PRENOM: Brigitte</a:t>
            </a:r>
          </a:p>
          <a:p>
            <a:pPr>
              <a:buNone/>
            </a:pPr>
            <a:r>
              <a:rPr lang="fr-FR" dirty="0" smtClean="0"/>
              <a:t>FONCTION: TECHNICIENNE DE LABORATOIRE</a:t>
            </a:r>
          </a:p>
          <a:p>
            <a:pPr>
              <a:buNone/>
            </a:pPr>
            <a:r>
              <a:rPr lang="fr-FR" dirty="0" smtClean="0"/>
              <a:t>INITIATRICE:DU LABORATOIRE D’ANALYSES BIOMEDICALE NEW LIFE ET DE L’ONG NOUVEL ESPOIR POUR LA VIE</a:t>
            </a:r>
          </a:p>
          <a:p>
            <a:pPr>
              <a:buNone/>
            </a:pPr>
            <a:endParaRPr lang="fr-FR"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686800" cy="838200"/>
          </a:xfrm>
        </p:spPr>
        <p:txBody>
          <a:bodyPr>
            <a:normAutofit fontScale="90000"/>
          </a:bodyPr>
          <a:lstStyle/>
          <a:p>
            <a:pPr algn="ctr"/>
            <a:r>
              <a:rPr lang="fr-FR" sz="2800" dirty="0" smtClean="0"/>
              <a:t>2010</a:t>
            </a:r>
            <a:br>
              <a:rPr lang="fr-FR" sz="2800" dirty="0" smtClean="0"/>
            </a:br>
            <a:r>
              <a:rPr lang="fr-FR" sz="2800" dirty="0" smtClean="0"/>
              <a:t>Ouverture du laboratoire d’analyse biomédicale.</a:t>
            </a:r>
            <a:endParaRPr lang="fr-FR" sz="2800" dirty="0"/>
          </a:p>
        </p:txBody>
      </p:sp>
      <p:pic>
        <p:nvPicPr>
          <p:cNvPr id="4"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00562" y="3500438"/>
            <a:ext cx="4214842" cy="3000396"/>
          </a:xfrm>
          <a:prstGeom prst="rect">
            <a:avLst/>
          </a:prstGeom>
        </p:spPr>
      </p:pic>
      <p:pic>
        <p:nvPicPr>
          <p:cNvPr id="5" name="Content Placeholder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4282" y="3500438"/>
            <a:ext cx="4286280" cy="3000396"/>
          </a:xfrm>
          <a:prstGeom prst="rect">
            <a:avLst/>
          </a:prstGeom>
        </p:spPr>
      </p:pic>
      <p:sp>
        <p:nvSpPr>
          <p:cNvPr id="7" name="ZoneTexte 6"/>
          <p:cNvSpPr txBox="1"/>
          <p:nvPr/>
        </p:nvSpPr>
        <p:spPr>
          <a:xfrm>
            <a:off x="214282" y="1285860"/>
            <a:ext cx="8215370" cy="2031325"/>
          </a:xfrm>
          <a:prstGeom prst="rect">
            <a:avLst/>
          </a:prstGeom>
          <a:noFill/>
        </p:spPr>
        <p:txBody>
          <a:bodyPr wrap="square" rtlCol="0">
            <a:spAutoFit/>
          </a:bodyPr>
          <a:lstStyle/>
          <a:p>
            <a:pPr marL="342900" indent="-342900" algn="ctr"/>
            <a:r>
              <a:rPr lang="fr-FR" b="1" dirty="0" smtClean="0"/>
              <a:t>1.  Nomination : LABORATOIRE BIOMEDICAL NEW LIFE</a:t>
            </a:r>
          </a:p>
          <a:p>
            <a:pPr marL="457200" indent="-457200" algn="ctr">
              <a:buAutoNum type="arabicPeriod" startAt="2"/>
            </a:pPr>
            <a:r>
              <a:rPr lang="fr-FR" b="1" dirty="0" smtClean="0"/>
              <a:t>Création : Le</a:t>
            </a:r>
            <a:r>
              <a:rPr lang="fr-FR" dirty="0" smtClean="0"/>
              <a:t> laboratoire a vu le jour en Novembre 2010</a:t>
            </a:r>
          </a:p>
          <a:p>
            <a:pPr marL="457200" indent="-457200" algn="ctr"/>
            <a:r>
              <a:rPr lang="fr-FR" dirty="0" smtClean="0"/>
              <a:t>3. </a:t>
            </a:r>
            <a:r>
              <a:rPr lang="fr-FR" b="1" dirty="0" smtClean="0"/>
              <a:t>Prés tâteurs au sein du laboratoire</a:t>
            </a:r>
            <a:r>
              <a:rPr lang="fr-FR" dirty="0" smtClean="0"/>
              <a:t>: </a:t>
            </a:r>
          </a:p>
          <a:p>
            <a:pPr marL="457200" indent="-457200" algn="ctr"/>
            <a:endParaRPr lang="fr-FR" dirty="0" smtClean="0"/>
          </a:p>
          <a:p>
            <a:pPr marL="457200" indent="-457200" algn="ctr">
              <a:buFont typeface="Wingdings" pitchFamily="2" charset="2"/>
              <a:buChar char="ü"/>
            </a:pPr>
            <a:r>
              <a:rPr lang="fr-FR" dirty="0" smtClean="0"/>
              <a:t>Supervision : à la personne de MAPENNDO SIBKASIBKA Brigitte</a:t>
            </a:r>
          </a:p>
          <a:p>
            <a:pPr marL="457200" indent="-457200" algn="ctr">
              <a:buFont typeface="Wingdings" pitchFamily="2" charset="2"/>
              <a:buChar char="ü"/>
            </a:pPr>
            <a:r>
              <a:rPr lang="fr-FR" dirty="0" smtClean="0"/>
              <a:t>   Une technicienne de laboratoire à la personne de KASOKI MALIVA Rosette</a:t>
            </a:r>
            <a:endParaRPr lang="fr-FR" dirty="0"/>
          </a:p>
          <a:p>
            <a:pPr marL="457200" indent="-457200" algn="ctr">
              <a:buFont typeface="Wingdings" pitchFamily="2" charset="2"/>
              <a:buChar char="ü"/>
            </a:pPr>
            <a:r>
              <a:rPr lang="fr-FR" dirty="0" smtClean="0"/>
              <a:t>Réception :  à la personne de SONGO NAZA Mireille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686800" cy="838200"/>
          </a:xfrm>
        </p:spPr>
        <p:txBody>
          <a:bodyPr>
            <a:normAutofit/>
          </a:bodyPr>
          <a:lstStyle/>
          <a:p>
            <a:pPr algn="ctr"/>
            <a:r>
              <a:rPr lang="fr-FR" sz="2800" dirty="0" smtClean="0"/>
              <a:t>ANALYSES EFFECTUEES AU LABORATOIRE</a:t>
            </a:r>
            <a:endParaRPr lang="fr-FR" sz="2800" dirty="0"/>
          </a:p>
        </p:txBody>
      </p:sp>
      <p:sp>
        <p:nvSpPr>
          <p:cNvPr id="3" name="Espace réservé du contenu 2"/>
          <p:cNvSpPr>
            <a:spLocks noGrp="1"/>
          </p:cNvSpPr>
          <p:nvPr>
            <p:ph idx="1"/>
          </p:nvPr>
        </p:nvSpPr>
        <p:spPr>
          <a:xfrm>
            <a:off x="214282" y="1500174"/>
            <a:ext cx="8715436" cy="5143536"/>
          </a:xfrm>
        </p:spPr>
        <p:txBody>
          <a:bodyPr>
            <a:noAutofit/>
          </a:bodyPr>
          <a:lstStyle/>
          <a:p>
            <a:pPr>
              <a:buNone/>
            </a:pPr>
            <a:endParaRPr lang="fr-FR" sz="2400" b="1" dirty="0" smtClean="0"/>
          </a:p>
          <a:p>
            <a:pPr>
              <a:buFont typeface="Wingdings" pitchFamily="2" charset="2"/>
              <a:buChar char="v"/>
            </a:pPr>
            <a:r>
              <a:rPr lang="fr-FR" sz="1800" b="1" dirty="0" smtClean="0"/>
              <a:t>Hématologie :</a:t>
            </a:r>
            <a:r>
              <a:rPr lang="fr-FR" sz="1800" dirty="0" smtClean="0"/>
              <a:t> dosage d’hémoglobine, numération de Globules </a:t>
            </a:r>
          </a:p>
          <a:p>
            <a:pPr>
              <a:buFont typeface="Wingdings" pitchFamily="2" charset="2"/>
              <a:buChar char="v"/>
            </a:pPr>
            <a:r>
              <a:rPr lang="fr-FR" sz="1800" dirty="0" smtClean="0"/>
              <a:t>Blancs, formule leucocytaire, test d’</a:t>
            </a:r>
            <a:r>
              <a:rPr lang="fr-FR" sz="1800" dirty="0" err="1" smtClean="0"/>
              <a:t>emmel</a:t>
            </a:r>
            <a:r>
              <a:rPr lang="fr-FR" sz="1800" dirty="0" smtClean="0"/>
              <a:t> ;</a:t>
            </a:r>
          </a:p>
          <a:p>
            <a:pPr>
              <a:buFont typeface="Wingdings" pitchFamily="2" charset="2"/>
              <a:buChar char="v"/>
            </a:pPr>
            <a:r>
              <a:rPr lang="fr-FR" sz="1800" b="1" dirty="0" smtClean="0"/>
              <a:t>Parasitologie</a:t>
            </a:r>
            <a:r>
              <a:rPr lang="fr-FR" sz="1800" dirty="0" smtClean="0"/>
              <a:t>: Goutte épaisse, Goutte fraiche, selles directes, sédiment urinaires,</a:t>
            </a:r>
          </a:p>
          <a:p>
            <a:pPr>
              <a:buFont typeface="Wingdings" pitchFamily="2" charset="2"/>
              <a:buChar char="v"/>
            </a:pPr>
            <a:r>
              <a:rPr lang="fr-FR" sz="1800" b="1" dirty="0" smtClean="0"/>
              <a:t>Immuno-sérologie:</a:t>
            </a:r>
            <a:r>
              <a:rPr lang="fr-FR" sz="1800" dirty="0" smtClean="0"/>
              <a:t> Paracheck Pf/Pan, bio-line syphilis, Détermine HIV/SIDA,</a:t>
            </a:r>
          </a:p>
          <a:p>
            <a:pPr>
              <a:buNone/>
            </a:pPr>
            <a:r>
              <a:rPr lang="fr-FR" sz="1800" dirty="0" smtClean="0"/>
              <a:t>      hépatite B, TPHA, Widal</a:t>
            </a:r>
          </a:p>
          <a:p>
            <a:pPr>
              <a:buFont typeface="Wingdings" pitchFamily="2" charset="2"/>
              <a:buChar char="v"/>
            </a:pPr>
            <a:r>
              <a:rPr lang="fr-FR" sz="1800" b="1" dirty="0" smtClean="0"/>
              <a:t>Biochimie</a:t>
            </a:r>
            <a:r>
              <a:rPr lang="fr-FR" sz="1800" dirty="0" smtClean="0"/>
              <a:t>: urée, créatinine, alat, asat, Protéines totales, bilirubine directe et totale, acide urique, cholestérol HLD, glucose, Calcium- -crésol phtaléine ,CRP qualitative, potassium, sodium</a:t>
            </a:r>
          </a:p>
          <a:p>
            <a:pPr>
              <a:buFont typeface="Wingdings" pitchFamily="2" charset="2"/>
              <a:buChar char="v"/>
            </a:pPr>
            <a:r>
              <a:rPr lang="fr-FR" sz="1800" b="1" dirty="0" smtClean="0"/>
              <a:t>Bactériologie</a:t>
            </a:r>
            <a:r>
              <a:rPr lang="fr-FR" sz="1800" dirty="0" smtClean="0"/>
              <a:t> : coloration de Gram</a:t>
            </a:r>
          </a:p>
          <a:p>
            <a:pPr>
              <a:buNone/>
            </a:pPr>
            <a:endParaRPr lang="fr-FR" sz="1800" dirty="0" smtClean="0"/>
          </a:p>
          <a:p>
            <a:pPr>
              <a:buFont typeface="Wingdings" pitchFamily="2" charset="2"/>
              <a:buChar char="v"/>
            </a:pPr>
            <a:endParaRPr lang="fr-FR"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86314" y="2071679"/>
            <a:ext cx="4000496" cy="4228556"/>
          </a:xfrm>
          <a:prstGeom prst="rect">
            <a:avLst/>
          </a:prstGeom>
        </p:spPr>
      </p:pic>
      <p:sp>
        <p:nvSpPr>
          <p:cNvPr id="2" name="Title 1"/>
          <p:cNvSpPr>
            <a:spLocks noGrp="1"/>
          </p:cNvSpPr>
          <p:nvPr>
            <p:ph type="title"/>
          </p:nvPr>
        </p:nvSpPr>
        <p:spPr>
          <a:xfrm>
            <a:off x="621803" y="404665"/>
            <a:ext cx="7790553" cy="403824"/>
          </a:xfrm>
        </p:spPr>
        <p:txBody>
          <a:bodyPr>
            <a:normAutofit fontScale="90000"/>
          </a:bodyPr>
          <a:lstStyle/>
          <a:p>
            <a:r>
              <a:rPr lang="nl-BE" sz="3200" b="1" dirty="0" smtClean="0"/>
              <a:t>LABORATOIRE BIOMEDICAL NEW LIFE</a:t>
            </a:r>
            <a:endParaRPr lang="nl-BE" sz="3200" b="1" dirty="0"/>
          </a:p>
        </p:txBody>
      </p:sp>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4281" y="1772816"/>
            <a:ext cx="4357719" cy="4464496"/>
          </a:xfrm>
          <a:prstGeom prst="rect">
            <a:avLst/>
          </a:prstGeom>
        </p:spPr>
      </p:pic>
      <p:sp>
        <p:nvSpPr>
          <p:cNvPr id="6" name="TextBox 5"/>
          <p:cNvSpPr txBox="1"/>
          <p:nvPr/>
        </p:nvSpPr>
        <p:spPr>
          <a:xfrm>
            <a:off x="755576" y="1503543"/>
            <a:ext cx="2497800" cy="369332"/>
          </a:xfrm>
          <a:prstGeom prst="rect">
            <a:avLst/>
          </a:prstGeom>
          <a:noFill/>
        </p:spPr>
        <p:txBody>
          <a:bodyPr wrap="none" rtlCol="0">
            <a:spAutoFit/>
          </a:bodyPr>
          <a:lstStyle/>
          <a:p>
            <a:r>
              <a:rPr lang="fr-BE" b="1" dirty="0" smtClean="0">
                <a:solidFill>
                  <a:schemeClr val="accent1">
                    <a:lumMod val="75000"/>
                  </a:schemeClr>
                </a:solidFill>
                <a:effectLst>
                  <a:outerShdw blurRad="38100" dist="38100" dir="2700000" algn="tl">
                    <a:srgbClr val="000000">
                      <a:alpha val="43137"/>
                    </a:srgbClr>
                  </a:outerShdw>
                </a:effectLst>
              </a:rPr>
              <a:t>Bureau et Réception</a:t>
            </a:r>
            <a:endParaRPr lang="fr-BE" b="1" dirty="0">
              <a:solidFill>
                <a:schemeClr val="accent1">
                  <a:lumMod val="75000"/>
                </a:schemeClr>
              </a:solidFill>
              <a:effectLst>
                <a:outerShdw blurRad="38100" dist="38100" dir="2700000" algn="tl">
                  <a:srgbClr val="000000">
                    <a:alpha val="43137"/>
                  </a:srgbClr>
                </a:outerShdw>
              </a:effectLst>
            </a:endParaRPr>
          </a:p>
        </p:txBody>
      </p:sp>
      <p:sp>
        <p:nvSpPr>
          <p:cNvPr id="7" name="TextBox 6"/>
          <p:cNvSpPr txBox="1"/>
          <p:nvPr/>
        </p:nvSpPr>
        <p:spPr>
          <a:xfrm>
            <a:off x="5595989" y="1503543"/>
            <a:ext cx="1871025" cy="369332"/>
          </a:xfrm>
          <a:prstGeom prst="rect">
            <a:avLst/>
          </a:prstGeom>
          <a:noFill/>
        </p:spPr>
        <p:txBody>
          <a:bodyPr wrap="none" rtlCol="0">
            <a:spAutoFit/>
          </a:bodyPr>
          <a:lstStyle/>
          <a:p>
            <a:r>
              <a:rPr lang="fr-BE" b="1" dirty="0" smtClean="0">
                <a:solidFill>
                  <a:schemeClr val="accent1">
                    <a:lumMod val="75000"/>
                  </a:schemeClr>
                </a:solidFill>
                <a:effectLst>
                  <a:outerShdw blurRad="38100" dist="38100" dir="2700000" algn="tl">
                    <a:srgbClr val="000000">
                      <a:alpha val="43137"/>
                    </a:srgbClr>
                  </a:outerShdw>
                </a:effectLst>
              </a:rPr>
              <a:t>Salle d’analyse</a:t>
            </a:r>
            <a:endParaRPr lang="fr-BE"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75532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32656"/>
            <a:ext cx="8686800" cy="838200"/>
          </a:xfrm>
        </p:spPr>
        <p:txBody>
          <a:bodyPr>
            <a:normAutofit/>
          </a:bodyPr>
          <a:lstStyle/>
          <a:p>
            <a:pPr algn="ctr"/>
            <a:r>
              <a:rPr lang="fr-FR" sz="2800" dirty="0" smtClean="0"/>
              <a:t>Problèmes rencontrés</a:t>
            </a:r>
            <a:endParaRPr lang="fr-FR" sz="2800" dirty="0"/>
          </a:p>
        </p:txBody>
      </p:sp>
      <p:sp>
        <p:nvSpPr>
          <p:cNvPr id="3" name="Espace réservé du contenu 2"/>
          <p:cNvSpPr>
            <a:spLocks noGrp="1"/>
          </p:cNvSpPr>
          <p:nvPr>
            <p:ph idx="1"/>
          </p:nvPr>
        </p:nvSpPr>
        <p:spPr>
          <a:xfrm>
            <a:off x="357126" y="1340768"/>
            <a:ext cx="8786874" cy="4972071"/>
          </a:xfrm>
        </p:spPr>
        <p:txBody>
          <a:bodyPr>
            <a:noAutofit/>
          </a:bodyPr>
          <a:lstStyle/>
          <a:p>
            <a:pPr algn="just">
              <a:buNone/>
            </a:pPr>
            <a:r>
              <a:rPr lang="fr-FR" sz="2000" dirty="0" smtClean="0">
                <a:latin typeface="Calibri" pitchFamily="34" charset="0"/>
                <a:cs typeface="Calibri" pitchFamily="34" charset="0"/>
              </a:rPr>
              <a:t>Les initiatives privées requirent des moyens suffisants  (financier, matériels et humain,…) pour son succès. </a:t>
            </a:r>
          </a:p>
          <a:p>
            <a:pPr algn="just">
              <a:buNone/>
            </a:pPr>
            <a:endParaRPr lang="fr-FR" sz="2000" dirty="0" smtClean="0">
              <a:latin typeface="Calibri" pitchFamily="34" charset="0"/>
              <a:cs typeface="Calibri" pitchFamily="34" charset="0"/>
            </a:endParaRPr>
          </a:p>
          <a:p>
            <a:pPr algn="just">
              <a:buNone/>
            </a:pPr>
            <a:r>
              <a:rPr lang="fr-FR" sz="2000" dirty="0" smtClean="0">
                <a:latin typeface="Calibri" pitchFamily="34" charset="0"/>
                <a:cs typeface="Calibri" pitchFamily="34" charset="0"/>
              </a:rPr>
              <a:t>Sur le plan personnel, je me suis efforcée de donner une formation et un encadrement moyens.</a:t>
            </a:r>
          </a:p>
          <a:p>
            <a:pPr algn="just">
              <a:buNone/>
            </a:pPr>
            <a:r>
              <a:rPr lang="fr-FR" sz="2000" dirty="0" smtClean="0">
                <a:latin typeface="Calibri" pitchFamily="34" charset="0"/>
                <a:cs typeface="Calibri" pitchFamily="34" charset="0"/>
              </a:rPr>
              <a:t> </a:t>
            </a:r>
          </a:p>
          <a:p>
            <a:pPr algn="just">
              <a:buNone/>
            </a:pPr>
            <a:r>
              <a:rPr lang="fr-FR" sz="2000" dirty="0" smtClean="0">
                <a:latin typeface="Calibri" pitchFamily="34" charset="0"/>
                <a:cs typeface="Calibri" pitchFamily="34" charset="0"/>
              </a:rPr>
              <a:t>Sur le plan équipements laboratoire; j’ai pu obtenir à partir d’aide de certaines personnes et mes propres moyens de bords des matériels de laboratoire qui répondent aux normes moderne. Cependant, le besoin se fait toujours sentir pour compléter ces équipements;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algn="just">
              <a:buNone/>
            </a:pPr>
            <a:r>
              <a:rPr lang="fr-FR" sz="1900" dirty="0" smtClean="0">
                <a:latin typeface="Calibri" pitchFamily="34" charset="0"/>
                <a:cs typeface="Calibri" pitchFamily="34" charset="0"/>
              </a:rPr>
              <a:t>Comme d’aucun n’ignore, le fonctionnement d’une activité privée nécessite un moyen assez conséquent pour faire face aux différentes contraintes.</a:t>
            </a:r>
          </a:p>
          <a:p>
            <a:pPr algn="just">
              <a:buNone/>
            </a:pPr>
            <a:endParaRPr lang="fr-FR" sz="1900" dirty="0" smtClean="0">
              <a:latin typeface="Calibri" pitchFamily="34" charset="0"/>
              <a:cs typeface="Calibri" pitchFamily="34" charset="0"/>
            </a:endParaRPr>
          </a:p>
          <a:p>
            <a:pPr algn="just">
              <a:buFont typeface="Wingdings" pitchFamily="2" charset="2"/>
              <a:buChar char="Ø"/>
            </a:pPr>
            <a:r>
              <a:rPr lang="fr-FR" sz="1900" dirty="0" smtClean="0">
                <a:latin typeface="Calibri" pitchFamily="34" charset="0"/>
                <a:cs typeface="Calibri" pitchFamily="34" charset="0"/>
              </a:rPr>
              <a:t>Taxes</a:t>
            </a:r>
          </a:p>
          <a:p>
            <a:pPr algn="just">
              <a:buFont typeface="Wingdings" pitchFamily="2" charset="2"/>
              <a:buChar char="Ø"/>
            </a:pPr>
            <a:r>
              <a:rPr lang="fr-FR" sz="1900" dirty="0" smtClean="0">
                <a:latin typeface="Calibri" pitchFamily="34" charset="0"/>
                <a:cs typeface="Calibri" pitchFamily="34" charset="0"/>
              </a:rPr>
              <a:t>Electricité</a:t>
            </a:r>
          </a:p>
          <a:p>
            <a:pPr algn="just">
              <a:buFont typeface="Wingdings" pitchFamily="2" charset="2"/>
              <a:buChar char="Ø"/>
            </a:pPr>
            <a:r>
              <a:rPr lang="fr-FR" sz="1900" dirty="0" smtClean="0">
                <a:latin typeface="Calibri" pitchFamily="34" charset="0"/>
                <a:cs typeface="Calibri" pitchFamily="34" charset="0"/>
              </a:rPr>
              <a:t>Rémunération mensuelle du personnel</a:t>
            </a:r>
          </a:p>
          <a:p>
            <a:pPr algn="just">
              <a:buFont typeface="Wingdings" pitchFamily="2" charset="2"/>
              <a:buChar char="Ø"/>
            </a:pPr>
            <a:r>
              <a:rPr lang="fr-FR" sz="1900" dirty="0" smtClean="0">
                <a:latin typeface="Calibri" pitchFamily="34" charset="0"/>
                <a:cs typeface="Calibri" pitchFamily="34" charset="0"/>
              </a:rPr>
              <a:t>Clientèle pas facile à dénicher  (car exigence d’un pourcentage élevé en retour entrainant ainsi la préférence aux concourants )</a:t>
            </a:r>
          </a:p>
          <a:p>
            <a:endParaRPr lang="en-GB" dirty="0" smtClean="0"/>
          </a:p>
          <a:p>
            <a:pPr>
              <a:buNone/>
            </a:pPr>
            <a:r>
              <a:rPr lang="en-GB" dirty="0" err="1" smtClean="0"/>
              <a:t>p.e</a:t>
            </a:r>
            <a:r>
              <a:rPr lang="en-GB" dirty="0" smtClean="0"/>
              <a:t>. pour 2011 : 96 $ </a:t>
            </a:r>
            <a:r>
              <a:rPr lang="en-GB" dirty="0" err="1" smtClean="0"/>
              <a:t>solde</a:t>
            </a:r>
            <a:r>
              <a:rPr lang="en-GB" dirty="0" smtClean="0"/>
              <a:t> positive</a:t>
            </a:r>
            <a:endParaRPr lang="en-GB" dirty="0"/>
          </a:p>
        </p:txBody>
      </p:sp>
      <p:sp>
        <p:nvSpPr>
          <p:cNvPr id="4" name="Titre 1"/>
          <p:cNvSpPr>
            <a:spLocks noGrp="1"/>
          </p:cNvSpPr>
          <p:nvPr>
            <p:ph type="title"/>
          </p:nvPr>
        </p:nvSpPr>
        <p:spPr>
          <a:xfrm>
            <a:off x="323850" y="188913"/>
            <a:ext cx="8686800" cy="838200"/>
          </a:xfrm>
        </p:spPr>
        <p:txBody>
          <a:bodyPr>
            <a:normAutofit/>
          </a:bodyPr>
          <a:lstStyle/>
          <a:p>
            <a:pPr algn="ctr"/>
            <a:r>
              <a:rPr lang="fr-FR" sz="2800" dirty="0" smtClean="0"/>
              <a:t>Problèmes rencontrés</a:t>
            </a:r>
            <a:endParaRPr lang="fr-F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412776"/>
            <a:ext cx="8229600" cy="4572032"/>
          </a:xfrm>
        </p:spPr>
        <p:txBody>
          <a:bodyPr>
            <a:normAutofit fontScale="85000" lnSpcReduction="20000"/>
          </a:bodyPr>
          <a:lstStyle/>
          <a:p>
            <a:pPr>
              <a:buFont typeface="Wingdings" pitchFamily="2" charset="2"/>
              <a:buChar char="Ø"/>
            </a:pPr>
            <a:r>
              <a:rPr lang="fr-FR" dirty="0" smtClean="0"/>
              <a:t>Le problème de la clientèle devenait de plus en plus sérieux, entrainant ainsi le déclassement de la plus part de réactifs;</a:t>
            </a:r>
          </a:p>
          <a:p>
            <a:pPr>
              <a:buFont typeface="Wingdings" pitchFamily="2" charset="2"/>
              <a:buChar char="Ø"/>
            </a:pPr>
            <a:endParaRPr lang="fr-FR" dirty="0" smtClean="0"/>
          </a:p>
          <a:p>
            <a:pPr>
              <a:buFont typeface="Wingdings" pitchFamily="2" charset="2"/>
              <a:buChar char="Ø"/>
            </a:pPr>
            <a:r>
              <a:rPr lang="fr-FR" dirty="0" smtClean="0"/>
              <a:t>Parmi les rares analyses effectuées, j’ai observé la quasi- irrégularité de certains diabétiques avant que leur situation ne se stabilise. A première vue, j’ai pensé à la concurrence, mais après le renseignement  au près du consultant, il s’est avéré que les patients  ne fréquentaient plus les structures sanitaires  par manque de moyen de subvenir aux dépenses régulières des analyses que leur imposait leur état. </a:t>
            </a:r>
          </a:p>
          <a:p>
            <a:pPr>
              <a:buNone/>
            </a:pPr>
            <a:endParaRPr lang="fr-FR" dirty="0" smtClean="0"/>
          </a:p>
        </p:txBody>
      </p:sp>
      <p:sp>
        <p:nvSpPr>
          <p:cNvPr id="4" name="Titre 1"/>
          <p:cNvSpPr txBox="1">
            <a:spLocks/>
          </p:cNvSpPr>
          <p:nvPr/>
        </p:nvSpPr>
        <p:spPr>
          <a:xfrm>
            <a:off x="323528" y="332656"/>
            <a:ext cx="8686800" cy="8382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ProblEmes</a:t>
            </a:r>
            <a:r>
              <a:rPr kumimoji="0" lang="fr-FR" sz="28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lang="fr-FR" sz="2800" cap="all" dirty="0" smtClean="0">
                <a:solidFill>
                  <a:schemeClr val="tx2"/>
                </a:solidFill>
                <a:effectLst>
                  <a:reflection blurRad="12700" stA="48000" endA="300" endPos="55000" dir="5400000" sy="-90000" algn="bl" rotWithShape="0"/>
                </a:effectLst>
                <a:latin typeface="+mj-lt"/>
                <a:ea typeface="+mj-ea"/>
                <a:cs typeface="+mj-cs"/>
              </a:rPr>
              <a:t>et  IDEES </a:t>
            </a:r>
            <a:r>
              <a:rPr kumimoji="0" lang="fr-FR" sz="28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a:t>
            </a:r>
            <a:endParaRPr kumimoji="0" lang="fr-FR" sz="28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04800" y="1554162"/>
            <a:ext cx="8839200" cy="4525963"/>
          </a:xfrm>
        </p:spPr>
        <p:txBody>
          <a:bodyPr/>
          <a:lstStyle/>
          <a:p>
            <a:pPr>
              <a:buFont typeface="Wingdings" pitchFamily="2" charset="2"/>
              <a:buChar char="Ø"/>
            </a:pPr>
            <a:r>
              <a:rPr lang="fr-FR" dirty="0" smtClean="0"/>
              <a:t>En face de cette situation, je ne pouvais pas rester sans réagir .</a:t>
            </a:r>
          </a:p>
          <a:p>
            <a:pPr>
              <a:buNone/>
            </a:pPr>
            <a:r>
              <a:rPr lang="fr-FR" dirty="0" smtClean="0"/>
              <a:t> </a:t>
            </a:r>
          </a:p>
          <a:p>
            <a:pPr>
              <a:buFont typeface="Wingdings" pitchFamily="2" charset="2"/>
              <a:buChar char="Ø"/>
            </a:pPr>
            <a:r>
              <a:rPr lang="fr-FR" dirty="0" smtClean="0"/>
              <a:t>L’ idée d’</a:t>
            </a:r>
            <a:r>
              <a:rPr lang="fr-FR" u="sng" dirty="0" smtClean="0"/>
              <a:t> initier une ASBL aux profits de démunies </a:t>
            </a:r>
            <a:r>
              <a:rPr lang="fr-FR" dirty="0" smtClean="0"/>
              <a:t>atteints des maladies chroniques </a:t>
            </a:r>
            <a:r>
              <a:rPr lang="fr-FR" sz="1600" dirty="0" smtClean="0"/>
              <a:t>(diabète, drépanocytose, hypertension artérielle et ses complications ainsi que le HIV/SIDA) </a:t>
            </a:r>
            <a:r>
              <a:rPr lang="fr-FR" dirty="0" smtClean="0"/>
              <a:t>commençait à croître.</a:t>
            </a:r>
          </a:p>
          <a:p>
            <a:endParaRPr lang="en-GB" dirty="0"/>
          </a:p>
        </p:txBody>
      </p:sp>
      <p:sp>
        <p:nvSpPr>
          <p:cNvPr id="4" name="Titre 1"/>
          <p:cNvSpPr txBox="1">
            <a:spLocks noGrp="1"/>
          </p:cNvSpPr>
          <p:nvPr>
            <p:ph type="title"/>
          </p:nvPr>
        </p:nvSpPr>
        <p:spPr>
          <a:xfrm>
            <a:off x="457200" y="260648"/>
            <a:ext cx="8686800" cy="8382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ProblEmes</a:t>
            </a:r>
            <a:r>
              <a:rPr kumimoji="0" lang="fr-FR" sz="28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lang="fr-FR" sz="2800" cap="all" dirty="0" smtClean="0">
                <a:solidFill>
                  <a:schemeClr val="tx2"/>
                </a:solidFill>
                <a:effectLst>
                  <a:reflection blurRad="12700" stA="48000" endA="300" endPos="55000" dir="5400000" sy="-90000" algn="bl" rotWithShape="0"/>
                </a:effectLst>
                <a:latin typeface="+mj-lt"/>
                <a:ea typeface="+mj-ea"/>
                <a:cs typeface="+mj-cs"/>
              </a:rPr>
              <a:t>et  IDEES </a:t>
            </a:r>
            <a:r>
              <a:rPr kumimoji="0" lang="fr-FR" sz="28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a:t>
            </a:r>
            <a:endParaRPr kumimoji="0" lang="fr-FR" sz="28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85728"/>
            <a:ext cx="7848872" cy="1357322"/>
          </a:xfrm>
        </p:spPr>
        <p:txBody>
          <a:bodyPr>
            <a:noAutofit/>
          </a:bodyPr>
          <a:lstStyle/>
          <a:p>
            <a:pPr algn="ctr"/>
            <a:r>
              <a:rPr lang="nl-BE" sz="3600" b="1" dirty="0" smtClean="0">
                <a:effectLst>
                  <a:outerShdw blurRad="38100" dist="38100" dir="2700000" algn="tl">
                    <a:srgbClr val="000000">
                      <a:alpha val="43137"/>
                    </a:srgbClr>
                  </a:outerShdw>
                </a:effectLst>
              </a:rPr>
              <a:t>CREATION DE L’ONG </a:t>
            </a:r>
            <a:br>
              <a:rPr lang="nl-BE" sz="3600" b="1" dirty="0" smtClean="0">
                <a:effectLst>
                  <a:outerShdw blurRad="38100" dist="38100" dir="2700000" algn="tl">
                    <a:srgbClr val="000000">
                      <a:alpha val="43137"/>
                    </a:srgbClr>
                  </a:outerShdw>
                </a:effectLst>
              </a:rPr>
            </a:br>
            <a:r>
              <a:rPr lang="nl-BE" sz="3600" b="1" dirty="0" smtClean="0">
                <a:effectLst>
                  <a:outerShdw blurRad="38100" dist="38100" dir="2700000" algn="tl">
                    <a:srgbClr val="000000">
                      <a:alpha val="43137"/>
                    </a:srgbClr>
                  </a:outerShdw>
                </a:effectLst>
              </a:rPr>
              <a:t>“NOUVEL ESPOIR POUR LA VIE”</a:t>
            </a:r>
            <a:endParaRPr lang="nl-BE" sz="3600" b="1" dirty="0">
              <a:effectLst>
                <a:outerShdw blurRad="38100" dist="38100" dir="2700000" algn="tl">
                  <a:srgbClr val="000000">
                    <a:alpha val="43137"/>
                  </a:srgbClr>
                </a:outerShdw>
              </a:effectLst>
            </a:endParaRPr>
          </a:p>
        </p:txBody>
      </p:sp>
      <p:pic>
        <p:nvPicPr>
          <p:cNvPr id="3" name="Picture 2" descr="C:\Users\Ruth\Documents\New Life\NOUVEL ESPOIR\LOGO_ONGD KISANGANI E-Mail.jpg"/>
          <p:cNvPicPr>
            <a:picLocks noGrp="1" noChangeAspect="1" noChangeArrowheads="1"/>
          </p:cNvPicPr>
          <p:nvPr>
            <p:ph idx="1"/>
          </p:nvPr>
        </p:nvPicPr>
        <p:blipFill>
          <a:blip r:embed="rId2" cstate="print"/>
          <a:srcRect/>
          <a:stretch>
            <a:fillRect/>
          </a:stretch>
        </p:blipFill>
        <p:spPr bwMode="auto">
          <a:xfrm>
            <a:off x="2411760" y="1916832"/>
            <a:ext cx="3816424" cy="3816424"/>
          </a:xfrm>
          <a:prstGeom prst="rect">
            <a:avLst/>
          </a:prstGeom>
          <a:noFill/>
        </p:spPr>
      </p:pic>
      <p:sp>
        <p:nvSpPr>
          <p:cNvPr id="8" name="Tekstvak 7"/>
          <p:cNvSpPr txBox="1"/>
          <p:nvPr/>
        </p:nvSpPr>
        <p:spPr>
          <a:xfrm>
            <a:off x="5076056" y="6309320"/>
            <a:ext cx="2592889" cy="276999"/>
          </a:xfrm>
          <a:prstGeom prst="rect">
            <a:avLst/>
          </a:prstGeom>
          <a:noFill/>
        </p:spPr>
        <p:txBody>
          <a:bodyPr wrap="none" rtlCol="0">
            <a:spAutoFit/>
          </a:bodyPr>
          <a:lstStyle/>
          <a:p>
            <a:r>
              <a:rPr lang="en-GB" sz="1200" dirty="0" smtClean="0"/>
              <a:t>Logo : Annie </a:t>
            </a:r>
            <a:r>
              <a:rPr lang="en-GB" sz="1200" dirty="0" err="1" smtClean="0"/>
              <a:t>Vangheluwe</a:t>
            </a:r>
            <a:r>
              <a:rPr lang="en-GB" sz="1200" dirty="0" smtClean="0"/>
              <a:t>, </a:t>
            </a:r>
            <a:r>
              <a:rPr lang="en-GB" sz="1200" dirty="0" err="1" smtClean="0"/>
              <a:t>Meulebeke</a:t>
            </a:r>
            <a:endParaRPr lang="en-GB" sz="1200" dirty="0"/>
          </a:p>
        </p:txBody>
      </p:sp>
    </p:spTree>
    <p:extLst>
      <p:ext uri="{BB962C8B-B14F-4D97-AF65-F5344CB8AC3E}">
        <p14:creationId xmlns="" xmlns:p14="http://schemas.microsoft.com/office/powerpoint/2010/main" val="3794853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txBox="1">
            <a:spLocks noGrp="1"/>
          </p:cNvSpPr>
          <p:nvPr>
            <p:ph idx="1"/>
          </p:nvPr>
        </p:nvSpPr>
        <p:spPr>
          <a:xfrm>
            <a:off x="0" y="1554162"/>
            <a:ext cx="8991600" cy="830997"/>
          </a:xfrm>
          <a:prstGeom prst="rect">
            <a:avLst/>
          </a:prstGeom>
          <a:noFill/>
        </p:spPr>
        <p:txBody>
          <a:bodyPr wrap="square" rtlCol="0">
            <a:spAutoFit/>
          </a:bodyPr>
          <a:lstStyle/>
          <a:p>
            <a:pPr algn="ctr">
              <a:buNone/>
            </a:pPr>
            <a:r>
              <a:rPr lang="fr-FR" sz="2400" dirty="0" smtClean="0"/>
              <a:t>Les Statuts de l’ONG Nouvel Espoir Pour la vie ont été élaborés en juin 2013 et  légalisés en Mai 2014</a:t>
            </a:r>
          </a:p>
        </p:txBody>
      </p:sp>
      <p:sp>
        <p:nvSpPr>
          <p:cNvPr id="5" name="ZoneTexte 4"/>
          <p:cNvSpPr txBox="1"/>
          <p:nvPr/>
        </p:nvSpPr>
        <p:spPr>
          <a:xfrm>
            <a:off x="642910" y="3143248"/>
            <a:ext cx="8215370" cy="646331"/>
          </a:xfrm>
          <a:prstGeom prst="rect">
            <a:avLst/>
          </a:prstGeom>
          <a:noFill/>
        </p:spPr>
        <p:txBody>
          <a:bodyPr wrap="square" rtlCol="0">
            <a:spAutoFit/>
          </a:bodyPr>
          <a:lstStyle/>
          <a:p>
            <a:pPr algn="just"/>
            <a:r>
              <a:rPr lang="fr-FR" dirty="0" smtClean="0"/>
              <a:t>L’ONG Nouvel Espoir Pour la Vie est composée de 19 membres signataires des Statuts et d’autres membres n’ayant pas participé à la signature de ces derniers.</a:t>
            </a:r>
            <a:endParaRPr lang="fr-FR" dirty="0"/>
          </a:p>
        </p:txBody>
      </p:sp>
      <p:sp>
        <p:nvSpPr>
          <p:cNvPr id="6" name="ZoneTexte 5"/>
          <p:cNvSpPr txBox="1"/>
          <p:nvPr/>
        </p:nvSpPr>
        <p:spPr>
          <a:xfrm>
            <a:off x="785786" y="4786322"/>
            <a:ext cx="7929618" cy="646331"/>
          </a:xfrm>
          <a:prstGeom prst="rect">
            <a:avLst/>
          </a:prstGeom>
          <a:noFill/>
        </p:spPr>
        <p:txBody>
          <a:bodyPr wrap="square" rtlCol="0">
            <a:spAutoFit/>
          </a:bodyPr>
          <a:lstStyle/>
          <a:p>
            <a:pPr algn="just"/>
            <a:r>
              <a:rPr lang="fr-FR" dirty="0" smtClean="0"/>
              <a:t>Dans les 19 membres nous avons des professions confondues ( Médecin, Technicienne de laboratoire, infirmière, économistes</a:t>
            </a:r>
            <a:r>
              <a:rPr lang="fr-FR" dirty="0" smtClean="0"/>
              <a:t>, épidémiologies</a:t>
            </a:r>
            <a:r>
              <a:rPr lang="fr-FR" dirty="0" smtClean="0"/>
              <a:t>…)</a:t>
            </a:r>
            <a:endParaRPr lang="fr-FR" dirty="0"/>
          </a:p>
        </p:txBody>
      </p:sp>
      <p:sp>
        <p:nvSpPr>
          <p:cNvPr id="7" name="Tekstvak 6"/>
          <p:cNvSpPr txBox="1"/>
          <p:nvPr/>
        </p:nvSpPr>
        <p:spPr>
          <a:xfrm>
            <a:off x="3851920" y="476672"/>
            <a:ext cx="999441" cy="523220"/>
          </a:xfrm>
          <a:prstGeom prst="rect">
            <a:avLst/>
          </a:prstGeom>
          <a:noFill/>
        </p:spPr>
        <p:txBody>
          <a:bodyPr wrap="none" rtlCol="0">
            <a:spAutoFit/>
          </a:bodyPr>
          <a:lstStyle/>
          <a:p>
            <a:r>
              <a:rPr lang="en-GB" sz="2800" dirty="0" smtClean="0"/>
              <a:t>2014</a:t>
            </a:r>
            <a:endParaRPr lang="en-GB"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95536"/>
          </a:xfrm>
        </p:spPr>
        <p:txBody>
          <a:bodyPr>
            <a:noAutofit/>
          </a:bodyPr>
          <a:lstStyle/>
          <a:p>
            <a:pPr algn="ctr"/>
            <a:r>
              <a:rPr lang="fr-BE" sz="2800" b="1" dirty="0"/>
              <a:t>RAYON </a:t>
            </a:r>
            <a:r>
              <a:rPr lang="fr-BE" sz="2800" b="1" dirty="0" smtClean="0"/>
              <a:t>D’ACTION ET CIBLES</a:t>
            </a:r>
            <a:r>
              <a:rPr lang="fr-BE" sz="2800" b="1" dirty="0"/>
              <a:t/>
            </a:r>
            <a:br>
              <a:rPr lang="fr-BE" sz="2800" b="1" dirty="0"/>
            </a:br>
            <a:endParaRPr lang="nl-BE" sz="2800" dirty="0"/>
          </a:p>
        </p:txBody>
      </p:sp>
      <p:sp>
        <p:nvSpPr>
          <p:cNvPr id="3" name="Content Placeholder 2"/>
          <p:cNvSpPr>
            <a:spLocks noGrp="1"/>
          </p:cNvSpPr>
          <p:nvPr>
            <p:ph idx="1"/>
          </p:nvPr>
        </p:nvSpPr>
        <p:spPr/>
        <p:txBody>
          <a:bodyPr>
            <a:normAutofit/>
          </a:bodyPr>
          <a:lstStyle/>
          <a:p>
            <a:pPr algn="ctr">
              <a:buFont typeface="Wingdings" pitchFamily="2" charset="2"/>
              <a:buChar char="Ø"/>
            </a:pPr>
            <a:r>
              <a:rPr lang="fr-FR" sz="2400" dirty="0" smtClean="0"/>
              <a:t>L’ONG </a:t>
            </a:r>
            <a:r>
              <a:rPr lang="fr-FR" sz="2400" b="1" dirty="0" smtClean="0"/>
              <a:t>Nouvel Espoir Pour la Vie </a:t>
            </a:r>
            <a:r>
              <a:rPr lang="fr-FR" sz="2400" dirty="0" smtClean="0"/>
              <a:t>peut mener ses interventions à tout endroit selon que la nécessité l’oblige.</a:t>
            </a:r>
          </a:p>
          <a:p>
            <a:pPr algn="ctr">
              <a:buFont typeface="Wingdings" pitchFamily="2" charset="2"/>
              <a:buChar char="Ø"/>
            </a:pPr>
            <a:endParaRPr lang="fr-FR" sz="2400" b="1" dirty="0" smtClean="0"/>
          </a:p>
          <a:p>
            <a:pPr algn="ctr">
              <a:buFont typeface="Wingdings" pitchFamily="2" charset="2"/>
              <a:buChar char="Ø"/>
            </a:pPr>
            <a:r>
              <a:rPr lang="fr-FR" sz="2400" dirty="0" smtClean="0"/>
              <a:t>Pour l’intérêt de sa population cible, </a:t>
            </a:r>
            <a:r>
              <a:rPr lang="fr-FR" sz="2400" b="1" dirty="0" smtClean="0"/>
              <a:t>l’ONG Nouvel Espoir Pour la Vie </a:t>
            </a:r>
            <a:r>
              <a:rPr lang="fr-FR" sz="2400" dirty="0" smtClean="0"/>
              <a:t>peut travailler en synergie  avec d’autres ASBL ou Organisations.</a:t>
            </a:r>
          </a:p>
          <a:p>
            <a:endParaRPr lang="fr-BE" sz="2400" dirty="0"/>
          </a:p>
        </p:txBody>
      </p:sp>
    </p:spTree>
    <p:extLst>
      <p:ext uri="{BB962C8B-B14F-4D97-AF65-F5344CB8AC3E}">
        <p14:creationId xmlns="" xmlns:p14="http://schemas.microsoft.com/office/powerpoint/2010/main" val="3813360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nl-BE" dirty="0" smtClean="0"/>
              <a:t>Vision après les études </a:t>
            </a:r>
            <a:endParaRPr lang="nl-BE"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630201" y="1785925"/>
            <a:ext cx="6035998" cy="4294199"/>
          </a:xfrm>
        </p:spPr>
      </p:pic>
      <p:sp>
        <p:nvSpPr>
          <p:cNvPr id="5" name="TextBox 4"/>
          <p:cNvSpPr txBox="1"/>
          <p:nvPr/>
        </p:nvSpPr>
        <p:spPr>
          <a:xfrm>
            <a:off x="0" y="980728"/>
            <a:ext cx="8964488" cy="707886"/>
          </a:xfrm>
          <a:prstGeom prst="rect">
            <a:avLst/>
          </a:prstGeom>
          <a:noFill/>
        </p:spPr>
        <p:txBody>
          <a:bodyPr wrap="square" rtlCol="0">
            <a:spAutoFit/>
          </a:bodyPr>
          <a:lstStyle/>
          <a:p>
            <a:pPr marL="457200" indent="-457200">
              <a:buFont typeface="Wingdings" panose="05000000000000000000" pitchFamily="2" charset="2"/>
              <a:buChar char="ü"/>
            </a:pPr>
            <a:r>
              <a:rPr lang="nl-BE" sz="2000" dirty="0" smtClean="0"/>
              <a:t>Etre au service des patients sans aucune condition préalable</a:t>
            </a:r>
          </a:p>
          <a:p>
            <a:pPr marL="457200" indent="-457200">
              <a:buFont typeface="Wingdings" panose="05000000000000000000" pitchFamily="2" charset="2"/>
              <a:buChar char="ü"/>
            </a:pPr>
            <a:r>
              <a:rPr lang="nl-BE" sz="2000" dirty="0" smtClean="0"/>
              <a:t>Traiter les patients de la </a:t>
            </a:r>
            <a:r>
              <a:rPr lang="fr-FR" sz="2000" dirty="0" smtClean="0"/>
              <a:t>même</a:t>
            </a:r>
            <a:r>
              <a:rPr lang="nl-BE" sz="2000" dirty="0" smtClean="0"/>
              <a:t> façon quelque soit leur rang social</a:t>
            </a:r>
            <a:r>
              <a:rPr lang="nl-BE" sz="2000" dirty="0"/>
              <a:t>.</a:t>
            </a:r>
          </a:p>
        </p:txBody>
      </p:sp>
    </p:spTree>
    <p:extLst>
      <p:ext uri="{BB962C8B-B14F-4D97-AF65-F5344CB8AC3E}">
        <p14:creationId xmlns="" xmlns:p14="http://schemas.microsoft.com/office/powerpoint/2010/main" val="3703865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00200"/>
            <a:ext cx="8208912" cy="4853136"/>
          </a:xfrm>
        </p:spPr>
        <p:txBody>
          <a:bodyPr>
            <a:normAutofit/>
          </a:bodyPr>
          <a:lstStyle/>
          <a:p>
            <a:pPr marL="0" indent="0">
              <a:buNone/>
            </a:pPr>
            <a:endParaRPr lang="nl-BE" dirty="0" smtClean="0"/>
          </a:p>
          <a:p>
            <a:pPr marL="0" indent="0">
              <a:buNone/>
            </a:pPr>
            <a:r>
              <a:rPr lang="nl-BE" dirty="0" smtClean="0"/>
              <a:t>           </a:t>
            </a:r>
          </a:p>
          <a:p>
            <a:pPr marL="0" indent="0">
              <a:buNone/>
            </a:pPr>
            <a:endParaRPr lang="nl-BE" dirty="0"/>
          </a:p>
        </p:txBody>
      </p:sp>
      <p:sp>
        <p:nvSpPr>
          <p:cNvPr id="5" name="Title 1"/>
          <p:cNvSpPr>
            <a:spLocks noGrp="1"/>
          </p:cNvSpPr>
          <p:nvPr>
            <p:ph type="title"/>
          </p:nvPr>
        </p:nvSpPr>
        <p:spPr>
          <a:xfrm>
            <a:off x="1115616" y="188640"/>
            <a:ext cx="7024744" cy="745152"/>
          </a:xfrm>
        </p:spPr>
        <p:txBody>
          <a:bodyPr>
            <a:noAutofit/>
          </a:bodyPr>
          <a:lstStyle/>
          <a:p>
            <a:pPr algn="ctr"/>
            <a:r>
              <a:rPr lang="nl-BE" sz="2800" dirty="0" smtClean="0"/>
              <a:t>BENEFICIAIRES</a:t>
            </a:r>
            <a:endParaRPr lang="nl-BE" sz="2800" dirty="0"/>
          </a:p>
        </p:txBody>
      </p:sp>
      <p:sp>
        <p:nvSpPr>
          <p:cNvPr id="6" name="TextBox 5"/>
          <p:cNvSpPr txBox="1"/>
          <p:nvPr/>
        </p:nvSpPr>
        <p:spPr>
          <a:xfrm>
            <a:off x="755576" y="1412776"/>
            <a:ext cx="8280920" cy="3693319"/>
          </a:xfrm>
          <a:prstGeom prst="rect">
            <a:avLst/>
          </a:prstGeom>
          <a:noFill/>
        </p:spPr>
        <p:txBody>
          <a:bodyPr wrap="square" rtlCol="0">
            <a:spAutoFit/>
          </a:bodyPr>
          <a:lstStyle/>
          <a:p>
            <a:endParaRPr lang="fr-BE" dirty="0" smtClean="0"/>
          </a:p>
          <a:p>
            <a:endParaRPr lang="fr-BE" dirty="0" smtClean="0"/>
          </a:p>
          <a:p>
            <a:r>
              <a:rPr lang="fr-BE" dirty="0" smtClean="0"/>
              <a:t> Sont bénéficiaires :   </a:t>
            </a:r>
          </a:p>
          <a:p>
            <a:r>
              <a:rPr lang="fr-BE" dirty="0" smtClean="0"/>
              <a:t>    Toute personne démunie, victime des maladies chroniques dont:</a:t>
            </a:r>
          </a:p>
          <a:p>
            <a:endParaRPr lang="fr-BE" b="1" dirty="0" smtClean="0"/>
          </a:p>
          <a:p>
            <a:endParaRPr lang="fr-BE" b="1" dirty="0" smtClean="0"/>
          </a:p>
          <a:p>
            <a:pPr marL="285750" indent="-285750">
              <a:buFont typeface="Wingdings" pitchFamily="2" charset="2"/>
              <a:buChar char="Ø"/>
            </a:pPr>
            <a:r>
              <a:rPr lang="fr-BE" b="1" dirty="0" smtClean="0"/>
              <a:t>diabète;</a:t>
            </a:r>
          </a:p>
          <a:p>
            <a:pPr>
              <a:buFont typeface="Wingdings" pitchFamily="2" charset="2"/>
              <a:buChar char="Ø"/>
            </a:pPr>
            <a:endParaRPr lang="fr-BE" b="1" dirty="0" smtClean="0"/>
          </a:p>
          <a:p>
            <a:pPr marL="285750" indent="-285750">
              <a:buFont typeface="Wingdings" pitchFamily="2" charset="2"/>
              <a:buChar char="Ø"/>
            </a:pPr>
            <a:r>
              <a:rPr lang="fr-BE" b="1" dirty="0" smtClean="0"/>
              <a:t>hypertension artérielle et ses complications (Insuffisance cardiaque);</a:t>
            </a:r>
          </a:p>
          <a:p>
            <a:pPr>
              <a:buFont typeface="Wingdings" pitchFamily="2" charset="2"/>
              <a:buChar char="Ø"/>
            </a:pPr>
            <a:endParaRPr lang="fr-BE" b="1" dirty="0" smtClean="0"/>
          </a:p>
          <a:p>
            <a:pPr marL="285750" indent="-285750">
              <a:buFont typeface="Wingdings" pitchFamily="2" charset="2"/>
              <a:buChar char="Ø"/>
            </a:pPr>
            <a:r>
              <a:rPr lang="fr-BE" b="1" dirty="0" smtClean="0"/>
              <a:t>Drépanocytose;</a:t>
            </a:r>
          </a:p>
          <a:p>
            <a:pPr>
              <a:buFont typeface="Wingdings" pitchFamily="2" charset="2"/>
              <a:buChar char="Ø"/>
            </a:pPr>
            <a:endParaRPr lang="fr-BE" b="1" dirty="0" smtClean="0"/>
          </a:p>
          <a:p>
            <a:pPr marL="285750" indent="-285750">
              <a:buFont typeface="Wingdings" pitchFamily="2" charset="2"/>
              <a:buChar char="Ø"/>
            </a:pPr>
            <a:r>
              <a:rPr lang="fr-BE" b="1" dirty="0" smtClean="0"/>
              <a:t>Infection à VIH/SIDA</a:t>
            </a:r>
          </a:p>
        </p:txBody>
      </p:sp>
    </p:spTree>
    <p:extLst>
      <p:ext uri="{BB962C8B-B14F-4D97-AF65-F5344CB8AC3E}">
        <p14:creationId xmlns="" xmlns:p14="http://schemas.microsoft.com/office/powerpoint/2010/main" val="24415025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024744" cy="1143000"/>
          </a:xfrm>
        </p:spPr>
        <p:txBody>
          <a:bodyPr>
            <a:normAutofit/>
          </a:bodyPr>
          <a:lstStyle/>
          <a:p>
            <a:pPr algn="ctr"/>
            <a:r>
              <a:rPr lang="nl-BE" sz="2800" dirty="0" smtClean="0"/>
              <a:t>MEMBRES</a:t>
            </a:r>
            <a:endParaRPr lang="nl-BE" sz="2800" dirty="0"/>
          </a:p>
        </p:txBody>
      </p:sp>
      <p:sp>
        <p:nvSpPr>
          <p:cNvPr id="3" name="Content Placeholder 2"/>
          <p:cNvSpPr>
            <a:spLocks noGrp="1"/>
          </p:cNvSpPr>
          <p:nvPr>
            <p:ph idx="1"/>
          </p:nvPr>
        </p:nvSpPr>
        <p:spPr>
          <a:xfrm>
            <a:off x="457200" y="1600200"/>
            <a:ext cx="8579296" cy="4525963"/>
          </a:xfrm>
        </p:spPr>
        <p:txBody>
          <a:bodyPr/>
          <a:lstStyle/>
          <a:p>
            <a:pPr marL="68580" indent="0">
              <a:buNone/>
            </a:pPr>
            <a:r>
              <a:rPr lang="nl-BE" sz="2000" dirty="0" smtClean="0"/>
              <a:t>L’ONG Nouvel Espoir</a:t>
            </a:r>
            <a:r>
              <a:rPr lang="nl-BE" sz="2000" dirty="0"/>
              <a:t> </a:t>
            </a:r>
            <a:r>
              <a:rPr lang="nl-BE" sz="2000" dirty="0" smtClean="0"/>
              <a:t>Pour la Vie comprend 5 catégories de members:</a:t>
            </a:r>
          </a:p>
          <a:p>
            <a:pPr marL="0" indent="0">
              <a:buNone/>
            </a:pPr>
            <a:endParaRPr lang="nl-BE" dirty="0" smtClean="0"/>
          </a:p>
          <a:p>
            <a:pPr>
              <a:buFont typeface="Wingdings" panose="05000000000000000000" pitchFamily="2" charset="2"/>
              <a:buChar char="ü"/>
            </a:pPr>
            <a:r>
              <a:rPr lang="nl-BE" sz="2000" dirty="0" err="1" smtClean="0"/>
              <a:t>Membre</a:t>
            </a:r>
            <a:r>
              <a:rPr lang="nl-BE" sz="2000" dirty="0" smtClean="0"/>
              <a:t> </a:t>
            </a:r>
            <a:r>
              <a:rPr lang="nl-BE" sz="2000" dirty="0" err="1" smtClean="0"/>
              <a:t>fondateurs</a:t>
            </a:r>
            <a:r>
              <a:rPr lang="nl-BE" sz="2000" dirty="0" smtClean="0"/>
              <a:t> ,</a:t>
            </a:r>
          </a:p>
          <a:p>
            <a:pPr>
              <a:buFont typeface="Wingdings" panose="05000000000000000000" pitchFamily="2" charset="2"/>
              <a:buChar char="ü"/>
            </a:pPr>
            <a:r>
              <a:rPr lang="nl-BE" sz="2000" dirty="0" smtClean="0"/>
              <a:t>Membres cofondateurs ,</a:t>
            </a:r>
          </a:p>
          <a:p>
            <a:pPr>
              <a:buFont typeface="Wingdings" panose="05000000000000000000" pitchFamily="2" charset="2"/>
              <a:buChar char="ü"/>
            </a:pPr>
            <a:r>
              <a:rPr lang="nl-BE" sz="2000" dirty="0" smtClean="0"/>
              <a:t>Membres d’honneurs ,</a:t>
            </a:r>
          </a:p>
          <a:p>
            <a:pPr>
              <a:buFont typeface="Wingdings" panose="05000000000000000000" pitchFamily="2" charset="2"/>
              <a:buChar char="ü"/>
            </a:pPr>
            <a:r>
              <a:rPr lang="nl-BE" sz="2000" dirty="0" smtClean="0"/>
              <a:t>Membres sympathisants,</a:t>
            </a:r>
          </a:p>
          <a:p>
            <a:pPr>
              <a:buFont typeface="Wingdings" panose="05000000000000000000" pitchFamily="2" charset="2"/>
              <a:buChar char="ü"/>
            </a:pPr>
            <a:r>
              <a:rPr lang="nl-BE" sz="2000" dirty="0" smtClean="0"/>
              <a:t>Membres adhérents</a:t>
            </a:r>
            <a:endParaRPr lang="nl-BE" sz="2000" dirty="0"/>
          </a:p>
        </p:txBody>
      </p:sp>
    </p:spTree>
    <p:extLst>
      <p:ext uri="{BB962C8B-B14F-4D97-AF65-F5344CB8AC3E}">
        <p14:creationId xmlns="" xmlns:p14="http://schemas.microsoft.com/office/powerpoint/2010/main" val="2072101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00108"/>
            <a:ext cx="8229600" cy="5126055"/>
          </a:xfrm>
        </p:spPr>
        <p:txBody>
          <a:bodyPr>
            <a:noAutofit/>
          </a:bodyPr>
          <a:lstStyle/>
          <a:p>
            <a:pPr lvl="0">
              <a:buFont typeface="Wingdings" pitchFamily="2" charset="2"/>
              <a:buChar char="Ø"/>
            </a:pPr>
            <a:endParaRPr lang="fr-FR" sz="2000" dirty="0" smtClean="0"/>
          </a:p>
          <a:p>
            <a:pPr lvl="0">
              <a:buFont typeface="Wingdings" pitchFamily="2" charset="2"/>
              <a:buChar char="Ø"/>
            </a:pPr>
            <a:r>
              <a:rPr lang="fr-FR" sz="2000" dirty="0" smtClean="0"/>
              <a:t>Par fondateur on entend l’initiatrice et réalisatrice du présent projet, à la personne de MAPENDO SIBKASIBKA Brigitte.        </a:t>
            </a:r>
            <a:endParaRPr lang="fr-FR" sz="2000" b="1" dirty="0" smtClean="0"/>
          </a:p>
          <a:p>
            <a:pPr lvl="0">
              <a:buFont typeface="Wingdings" pitchFamily="2" charset="2"/>
              <a:buChar char="Ø"/>
            </a:pPr>
            <a:r>
              <a:rPr lang="fr-FR" sz="2000" b="1" dirty="0" smtClean="0"/>
              <a:t>Membres cofondateurs</a:t>
            </a:r>
            <a:r>
              <a:rPr lang="fr-FR" sz="2000" dirty="0" smtClean="0"/>
              <a:t> : toute personne physique ou morale ayant été copté par l’initiatrice pour être  signataire des présent Statuts. </a:t>
            </a:r>
          </a:p>
          <a:p>
            <a:pPr lvl="0">
              <a:buFont typeface="Wingdings" pitchFamily="2" charset="2"/>
              <a:buChar char="Ø"/>
            </a:pPr>
            <a:r>
              <a:rPr lang="fr-FR" sz="2000" b="1" dirty="0" smtClean="0"/>
              <a:t>Membres d’honneurs : </a:t>
            </a:r>
            <a:r>
              <a:rPr lang="fr-FR" sz="2000" dirty="0" smtClean="0"/>
              <a:t>sont membres d’honneurs, toute   personne physique ou morale qui a donnée son apport tant moral, financier que matériel à la réalisation des objectifs de l’ONG.</a:t>
            </a:r>
          </a:p>
          <a:p>
            <a:pPr lvl="0">
              <a:buFont typeface="Wingdings" pitchFamily="2" charset="2"/>
              <a:buChar char="Ø"/>
            </a:pPr>
            <a:r>
              <a:rPr lang="fr-FR" sz="2000" b="1" dirty="0" smtClean="0"/>
              <a:t>Membres sympathisants :</a:t>
            </a:r>
            <a:r>
              <a:rPr lang="fr-FR" sz="2000" dirty="0" smtClean="0"/>
              <a:t> sont membres sympathisants, toute  personne physique ou morale qui partage et soutient de quelque manière que ce soit les objectifs de l’ONG. </a:t>
            </a:r>
          </a:p>
          <a:p>
            <a:pPr lvl="0">
              <a:buFont typeface="Wingdings" pitchFamily="2" charset="2"/>
              <a:buChar char="Ø"/>
            </a:pPr>
            <a:r>
              <a:rPr lang="fr-FR" sz="2000" b="1" dirty="0" smtClean="0"/>
              <a:t>Membres adhérents : </a:t>
            </a:r>
            <a:r>
              <a:rPr lang="fr-FR" sz="2000" dirty="0" smtClean="0"/>
              <a:t>sont membres adhérant, toute personne physique ou morale ayant rempli les  conditions d’adhésion.</a:t>
            </a:r>
          </a:p>
          <a:p>
            <a:pPr>
              <a:buFont typeface="Wingdings" pitchFamily="2" charset="2"/>
              <a:buChar char="Ø"/>
            </a:pPr>
            <a:endParaRPr lang="fr-FR" sz="2000" dirty="0" smtClean="0"/>
          </a:p>
        </p:txBody>
      </p:sp>
      <p:sp>
        <p:nvSpPr>
          <p:cNvPr id="4" name="ZoneTexte 3"/>
          <p:cNvSpPr txBox="1"/>
          <p:nvPr/>
        </p:nvSpPr>
        <p:spPr>
          <a:xfrm>
            <a:off x="2786050" y="428604"/>
            <a:ext cx="2428892" cy="523220"/>
          </a:xfrm>
          <a:prstGeom prst="rect">
            <a:avLst/>
          </a:prstGeom>
          <a:noFill/>
        </p:spPr>
        <p:txBody>
          <a:bodyPr wrap="square" rtlCol="0">
            <a:spAutoFit/>
          </a:bodyPr>
          <a:lstStyle/>
          <a:p>
            <a:r>
              <a:rPr lang="fr-FR" sz="2800" b="1" dirty="0" smtClean="0">
                <a:effectLst>
                  <a:outerShdw blurRad="38100" dist="38100" dir="2700000" algn="tl">
                    <a:srgbClr val="000000">
                      <a:alpha val="43137"/>
                    </a:srgbClr>
                  </a:outerShdw>
                </a:effectLst>
              </a:rPr>
              <a:t>MEMBRES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706090"/>
          </a:xfrm>
        </p:spPr>
        <p:txBody>
          <a:bodyPr>
            <a:normAutofit/>
          </a:bodyPr>
          <a:lstStyle/>
          <a:p>
            <a:pPr algn="ctr"/>
            <a:r>
              <a:rPr lang="nl-BE" sz="2800" b="1" dirty="0" smtClean="0"/>
              <a:t>OBJECTIFS</a:t>
            </a:r>
            <a:endParaRPr lang="nl-BE" sz="2800" b="1" dirty="0"/>
          </a:p>
        </p:txBody>
      </p:sp>
      <p:sp>
        <p:nvSpPr>
          <p:cNvPr id="3" name="Content Placeholder 2"/>
          <p:cNvSpPr>
            <a:spLocks noGrp="1"/>
          </p:cNvSpPr>
          <p:nvPr>
            <p:ph idx="1"/>
          </p:nvPr>
        </p:nvSpPr>
        <p:spPr>
          <a:xfrm>
            <a:off x="457200" y="1600200"/>
            <a:ext cx="8291264" cy="4525963"/>
          </a:xfrm>
        </p:spPr>
        <p:txBody>
          <a:bodyPr>
            <a:normAutofit/>
          </a:bodyPr>
          <a:lstStyle/>
          <a:p>
            <a:pPr marL="0" indent="0">
              <a:buNone/>
            </a:pPr>
            <a:endParaRPr lang="fr-BE" sz="1800" b="1" dirty="0" smtClean="0"/>
          </a:p>
          <a:p>
            <a:pPr>
              <a:buFont typeface="Wingdings" pitchFamily="2" charset="2"/>
              <a:buChar char="Ø"/>
            </a:pPr>
            <a:r>
              <a:rPr lang="fr-BE" sz="1800" dirty="0" smtClean="0"/>
              <a:t>Permettre l’accès aux analyses biomédicales,( </a:t>
            </a:r>
            <a:r>
              <a:rPr lang="fr-BE" sz="1800" dirty="0" err="1" smtClean="0"/>
              <a:t>Glucémie</a:t>
            </a:r>
            <a:r>
              <a:rPr lang="fr-BE" sz="1800" dirty="0" smtClean="0"/>
              <a:t>, ALAT, ASAT, Hémoglobine </a:t>
            </a:r>
            <a:r>
              <a:rPr lang="fr-BE" sz="1800" dirty="0" err="1" smtClean="0"/>
              <a:t>glyquée</a:t>
            </a:r>
            <a:r>
              <a:rPr lang="fr-BE" sz="1800" dirty="0" smtClean="0"/>
              <a:t>, test d’</a:t>
            </a:r>
            <a:r>
              <a:rPr lang="fr-BE" sz="1800" dirty="0" err="1" smtClean="0"/>
              <a:t>emmel</a:t>
            </a:r>
            <a:r>
              <a:rPr lang="fr-BE" sz="1800" dirty="0" smtClean="0"/>
              <a:t>,…)</a:t>
            </a:r>
          </a:p>
          <a:p>
            <a:pPr>
              <a:buFontTx/>
              <a:buChar char="-"/>
            </a:pPr>
            <a:endParaRPr lang="fr-BE" sz="1800" dirty="0" smtClean="0"/>
          </a:p>
          <a:p>
            <a:pPr>
              <a:buFont typeface="Wingdings" pitchFamily="2" charset="2"/>
              <a:buChar char="Ø"/>
            </a:pPr>
            <a:r>
              <a:rPr lang="fr-BE" sz="1800" dirty="0" smtClean="0"/>
              <a:t>Rendre disponible le traitement  (insulines,…)</a:t>
            </a:r>
          </a:p>
          <a:p>
            <a:pPr>
              <a:buFont typeface="Wingdings" pitchFamily="2" charset="2"/>
              <a:buChar char="Ø"/>
            </a:pPr>
            <a:endParaRPr lang="fr-BE" sz="1800" dirty="0" smtClean="0"/>
          </a:p>
          <a:p>
            <a:pPr>
              <a:buFont typeface="Wingdings" pitchFamily="2" charset="2"/>
              <a:buChar char="Ø"/>
            </a:pPr>
            <a:r>
              <a:rPr lang="fr-BE" sz="1800" dirty="0" smtClean="0"/>
              <a:t>Sensibiliser la population cible à l’auto-prise en charge</a:t>
            </a:r>
          </a:p>
          <a:p>
            <a:pPr>
              <a:buFont typeface="Wingdings" pitchFamily="2" charset="2"/>
              <a:buChar char="Ø"/>
            </a:pPr>
            <a:endParaRPr lang="fr-BE" sz="1800" dirty="0" smtClean="0"/>
          </a:p>
          <a:p>
            <a:pPr>
              <a:buFont typeface="Wingdings" pitchFamily="2" charset="2"/>
              <a:buChar char="Ø"/>
            </a:pPr>
            <a:r>
              <a:rPr lang="fr-BE" sz="1800" dirty="0" smtClean="0"/>
              <a:t>Stimuler la solidarité et lutter contre la discrimination</a:t>
            </a:r>
          </a:p>
          <a:p>
            <a:pPr>
              <a:buFont typeface="Wingdings" pitchFamily="2" charset="2"/>
              <a:buChar char="Ø"/>
            </a:pPr>
            <a:endParaRPr lang="fr-BE" sz="1800" dirty="0" smtClean="0"/>
          </a:p>
          <a:p>
            <a:pPr>
              <a:buFontTx/>
              <a:buChar char="-"/>
            </a:pPr>
            <a:endParaRPr lang="fr-BE" sz="1800" dirty="0" smtClean="0"/>
          </a:p>
          <a:p>
            <a:pPr>
              <a:buFontTx/>
              <a:buChar char="-"/>
            </a:pPr>
            <a:endParaRPr lang="fr-BE" sz="1800" dirty="0" smtClean="0"/>
          </a:p>
          <a:p>
            <a:pPr>
              <a:buFontTx/>
              <a:buChar char="-"/>
            </a:pPr>
            <a:endParaRPr lang="fr-BE" sz="1800" b="1" dirty="0" smtClean="0"/>
          </a:p>
          <a:p>
            <a:pPr>
              <a:buFontTx/>
              <a:buChar char="-"/>
            </a:pPr>
            <a:endParaRPr lang="fr-BE" sz="1800" dirty="0" smtClean="0"/>
          </a:p>
        </p:txBody>
      </p:sp>
    </p:spTree>
    <p:extLst>
      <p:ext uri="{BB962C8B-B14F-4D97-AF65-F5344CB8AC3E}">
        <p14:creationId xmlns="" xmlns:p14="http://schemas.microsoft.com/office/powerpoint/2010/main" val="1073737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686800" cy="838200"/>
          </a:xfrm>
        </p:spPr>
        <p:txBody>
          <a:bodyPr>
            <a:normAutofit/>
          </a:bodyPr>
          <a:lstStyle/>
          <a:p>
            <a:pPr algn="ctr"/>
            <a:r>
              <a:rPr lang="fr-FR" sz="2400" dirty="0" smtClean="0">
                <a:effectLst>
                  <a:outerShdw blurRad="38100" dist="38100" dir="2700000" algn="tl">
                    <a:srgbClr val="000000">
                      <a:alpha val="43137"/>
                    </a:srgbClr>
                  </a:outerShdw>
                  <a:reflection blurRad="12700" stA="48000" endA="300" endPos="55000" dir="5400000" sy="-90000" algn="bl" rotWithShape="0"/>
                </a:effectLst>
              </a:rPr>
              <a:t>COMMENT ENTRER EN CONTACT AVEC LA POPULATION CIBLE</a:t>
            </a:r>
            <a:endParaRPr lang="fr-FR" sz="2400"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Espace réservé du contenu 2"/>
          <p:cNvSpPr>
            <a:spLocks noGrp="1"/>
          </p:cNvSpPr>
          <p:nvPr>
            <p:ph idx="1"/>
          </p:nvPr>
        </p:nvSpPr>
        <p:spPr>
          <a:xfrm>
            <a:off x="323528" y="1700808"/>
            <a:ext cx="8686800" cy="3294067"/>
          </a:xfrm>
        </p:spPr>
        <p:txBody>
          <a:bodyPr>
            <a:noAutofit/>
          </a:bodyPr>
          <a:lstStyle/>
          <a:p>
            <a:pPr marL="514350" indent="-514350" algn="just">
              <a:buFont typeface="Wingdings" pitchFamily="2" charset="2"/>
              <a:buChar char="Ø"/>
            </a:pPr>
            <a:r>
              <a:rPr lang="fr-FR" sz="2400" dirty="0" smtClean="0"/>
              <a:t>Entrer en contact avec les autres ONG ou Associations</a:t>
            </a:r>
          </a:p>
          <a:p>
            <a:pPr marL="514350" indent="-514350" algn="just">
              <a:buFont typeface="Wingdings" pitchFamily="2" charset="2"/>
              <a:buChar char="Ø"/>
            </a:pPr>
            <a:endParaRPr lang="fr-FR" sz="2400" dirty="0" smtClean="0"/>
          </a:p>
          <a:p>
            <a:pPr marL="514350" indent="-514350" algn="just">
              <a:buFont typeface="Wingdings" pitchFamily="2" charset="2"/>
              <a:buChar char="Ø"/>
            </a:pPr>
            <a:r>
              <a:rPr lang="fr-FR" sz="2400" dirty="0" smtClean="0"/>
              <a:t>Entrer en contact avec les consultants des différentes structures sanitaires</a:t>
            </a:r>
          </a:p>
          <a:p>
            <a:pPr marL="514350" indent="-514350" algn="just">
              <a:buFont typeface="Wingdings" pitchFamily="2" charset="2"/>
              <a:buChar char="Ø"/>
            </a:pPr>
            <a:endParaRPr lang="fr-FR" sz="2400" dirty="0" smtClean="0"/>
          </a:p>
          <a:p>
            <a:pPr marL="514350" indent="-514350" algn="just">
              <a:buFont typeface="Wingdings" pitchFamily="2" charset="2"/>
              <a:buChar char="Ø"/>
            </a:pPr>
            <a:r>
              <a:rPr lang="fr-FR" sz="2400" dirty="0" smtClean="0"/>
              <a:t> Sensibilisation à domicile.</a:t>
            </a:r>
          </a:p>
          <a:p>
            <a:pPr marL="514350" indent="-514350" algn="just">
              <a:buFont typeface="Wingdings" pitchFamily="2" charset="2"/>
              <a:buChar char="Ø"/>
            </a:pPr>
            <a:endParaRPr lang="fr-FR" sz="2400" dirty="0" smtClean="0"/>
          </a:p>
          <a:p>
            <a:pPr marL="514350" indent="-514350" algn="just">
              <a:buNone/>
            </a:pPr>
            <a:r>
              <a:rPr lang="fr-FR" sz="2400" b="1" dirty="0" smtClean="0"/>
              <a:t>Actuellement </a:t>
            </a:r>
          </a:p>
          <a:p>
            <a:pPr marL="514350" indent="-514350">
              <a:buNone/>
            </a:pPr>
            <a:r>
              <a:rPr lang="fr-FR" sz="2400" b="1" dirty="0" smtClean="0"/>
              <a:t> </a:t>
            </a:r>
            <a:r>
              <a:rPr lang="fr-FR" sz="2400" dirty="0" smtClean="0">
                <a:latin typeface="Arial" pitchFamily="34" charset="0"/>
                <a:cs typeface="Arial" pitchFamily="34" charset="0"/>
              </a:rPr>
              <a:t>50 diabétiques, 15 PVV, 15 hypertendus, 20 drépanocytaires</a:t>
            </a:r>
            <a:endParaRPr lang="fr-F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27584" y="2132856"/>
            <a:ext cx="7272808" cy="4312196"/>
          </a:xfrm>
          <a:prstGeom prst="rect">
            <a:avLst/>
          </a:prstGeom>
        </p:spPr>
      </p:pic>
      <p:sp>
        <p:nvSpPr>
          <p:cNvPr id="7" name="Title 1"/>
          <p:cNvSpPr>
            <a:spLocks noGrp="1"/>
          </p:cNvSpPr>
          <p:nvPr>
            <p:ph type="title"/>
          </p:nvPr>
        </p:nvSpPr>
        <p:spPr>
          <a:xfrm>
            <a:off x="611560" y="188640"/>
            <a:ext cx="8460432" cy="792088"/>
          </a:xfrm>
        </p:spPr>
        <p:txBody>
          <a:bodyPr>
            <a:normAutofit/>
          </a:bodyPr>
          <a:lstStyle/>
          <a:p>
            <a:pPr algn="ctr"/>
            <a:r>
              <a:rPr lang="fr-BE" sz="2800" b="1" dirty="0" smtClean="0"/>
              <a:t>PREMIER CONTACT EFFECTUE</a:t>
            </a:r>
            <a:endParaRPr lang="fr-BE" sz="2800" b="1" dirty="0"/>
          </a:p>
        </p:txBody>
      </p:sp>
      <p:sp>
        <p:nvSpPr>
          <p:cNvPr id="8" name="TextBox 7"/>
          <p:cNvSpPr txBox="1"/>
          <p:nvPr/>
        </p:nvSpPr>
        <p:spPr>
          <a:xfrm>
            <a:off x="467544" y="1224844"/>
            <a:ext cx="7223452" cy="830997"/>
          </a:xfrm>
          <a:prstGeom prst="rect">
            <a:avLst/>
          </a:prstGeom>
          <a:solidFill>
            <a:schemeClr val="accent1">
              <a:lumMod val="40000"/>
              <a:lumOff val="60000"/>
            </a:schemeClr>
          </a:solidFill>
        </p:spPr>
        <p:txBody>
          <a:bodyPr wrap="none" rtlCol="0">
            <a:spAutoFit/>
          </a:bodyPr>
          <a:lstStyle/>
          <a:p>
            <a:r>
              <a:rPr lang="fr-BE" sz="2400" b="1" dirty="0" smtClean="0">
                <a:solidFill>
                  <a:srgbClr val="0070C0"/>
                </a:solidFill>
                <a:effectLst>
                  <a:outerShdw blurRad="38100" dist="38100" dir="2700000" algn="tl">
                    <a:srgbClr val="000000">
                      <a:alpha val="43137"/>
                    </a:srgbClr>
                  </a:outerShdw>
                </a:effectLst>
              </a:rPr>
              <a:t>Contacts avec l’ association de prise en </a:t>
            </a:r>
          </a:p>
          <a:p>
            <a:r>
              <a:rPr lang="fr-BE" sz="2400" b="1" dirty="0" smtClean="0">
                <a:solidFill>
                  <a:srgbClr val="0070C0"/>
                </a:solidFill>
                <a:effectLst>
                  <a:outerShdw blurRad="38100" dist="38100" dir="2700000" algn="tl">
                    <a:srgbClr val="000000">
                      <a:alpha val="43137"/>
                    </a:srgbClr>
                  </a:outerShdw>
                </a:effectLst>
              </a:rPr>
              <a:t>charge des malades diabétiques à Kisangani</a:t>
            </a:r>
            <a:endParaRPr lang="fr-BE" sz="24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318398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686800" cy="838200"/>
          </a:xfrm>
        </p:spPr>
        <p:txBody>
          <a:bodyPr>
            <a:noAutofit/>
          </a:bodyPr>
          <a:lstStyle/>
          <a:p>
            <a:pPr marL="514350" indent="-514350" algn="ctr"/>
            <a:r>
              <a:rPr lang="fr-FR" sz="2800" b="1" dirty="0" smtClean="0"/>
              <a:t>SOURCE DE FINANCEMENT</a:t>
            </a:r>
          </a:p>
        </p:txBody>
      </p:sp>
      <p:sp>
        <p:nvSpPr>
          <p:cNvPr id="3" name="Espace réservé du contenu 2"/>
          <p:cNvSpPr>
            <a:spLocks noGrp="1"/>
          </p:cNvSpPr>
          <p:nvPr>
            <p:ph idx="1"/>
          </p:nvPr>
        </p:nvSpPr>
        <p:spPr>
          <a:xfrm>
            <a:off x="357126" y="1412776"/>
            <a:ext cx="8786874" cy="4525963"/>
          </a:xfrm>
        </p:spPr>
        <p:txBody>
          <a:bodyPr>
            <a:normAutofit/>
          </a:bodyPr>
          <a:lstStyle/>
          <a:p>
            <a:pPr marL="514350" indent="-514350">
              <a:buNone/>
            </a:pPr>
            <a:endParaRPr lang="fr-FR" sz="2400" b="1" dirty="0" smtClean="0"/>
          </a:p>
          <a:p>
            <a:pPr lvl="0">
              <a:buFont typeface="Wingdings" pitchFamily="2" charset="2"/>
              <a:buChar char="Ø"/>
            </a:pPr>
            <a:r>
              <a:rPr lang="fr-FR" sz="2800" dirty="0" smtClean="0"/>
              <a:t>appuis des partenaires  extérieurs, </a:t>
            </a:r>
            <a:endParaRPr lang="fr-FR" sz="2800" b="1" dirty="0" smtClean="0"/>
          </a:p>
          <a:p>
            <a:pPr>
              <a:buFont typeface="Wingdings" pitchFamily="2" charset="2"/>
              <a:buChar char="Ø"/>
            </a:pPr>
            <a:r>
              <a:rPr lang="fr-FR" sz="2800" dirty="0" smtClean="0"/>
              <a:t>produits des activités Laboratoire NEW LIFE,</a:t>
            </a:r>
          </a:p>
          <a:p>
            <a:pPr lvl="0">
              <a:buFont typeface="Wingdings" pitchFamily="2" charset="2"/>
              <a:buChar char="Ø"/>
            </a:pPr>
            <a:r>
              <a:rPr lang="fr-FR" sz="2800" dirty="0" smtClean="0"/>
              <a:t>subventions du gouvernement,</a:t>
            </a:r>
            <a:endParaRPr lang="fr-FR" sz="2800" b="1" dirty="0" smtClean="0"/>
          </a:p>
          <a:p>
            <a:pPr lvl="0">
              <a:buFont typeface="Wingdings" pitchFamily="2" charset="2"/>
              <a:buChar char="Ø"/>
            </a:pPr>
            <a:r>
              <a:rPr lang="fr-FR" sz="2800" dirty="0" smtClean="0"/>
              <a:t>dons et legs, </a:t>
            </a:r>
            <a:endParaRPr lang="fr-FR" sz="2800" b="1" dirty="0" smtClean="0"/>
          </a:p>
          <a:p>
            <a:pPr lvl="0">
              <a:buFont typeface="Wingdings" pitchFamily="2" charset="2"/>
              <a:buChar char="Ø"/>
            </a:pPr>
            <a:r>
              <a:rPr lang="fr-FR" sz="2800" dirty="0" smtClean="0"/>
              <a:t>cotisations des membres,</a:t>
            </a:r>
            <a:endParaRPr lang="fr-FR" sz="2800" b="1" dirty="0" smtClean="0"/>
          </a:p>
          <a:p>
            <a:pPr lvl="0">
              <a:buFont typeface="Wingdings" pitchFamily="2" charset="2"/>
              <a:buChar char="Ø"/>
            </a:pPr>
            <a:r>
              <a:rPr lang="fr-FR" sz="2800" dirty="0" smtClean="0"/>
              <a:t>frais d’adhésion.</a:t>
            </a:r>
            <a:endParaRPr lang="fr-FR" sz="3000"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8686800" cy="838200"/>
          </a:xfrm>
          <a:noFill/>
        </p:spPr>
        <p:txBody>
          <a:bodyPr>
            <a:noAutofit/>
          </a:bodyPr>
          <a:lstStyle/>
          <a:p>
            <a:pPr algn="ctr"/>
            <a:r>
              <a:rPr lang="fr-FR" sz="2400" dirty="0" smtClean="0"/>
              <a:t>ESTIMMATION </a:t>
            </a:r>
            <a:r>
              <a:rPr lang="fr-FR" sz="2400" dirty="0" err="1" smtClean="0"/>
              <a:t>DEPENSEs</a:t>
            </a:r>
            <a:r>
              <a:rPr lang="fr-FR" sz="2400" dirty="0" smtClean="0"/>
              <a:t> annuels pour les ANALYSES</a:t>
            </a:r>
            <a:br>
              <a:rPr lang="fr-FR" sz="2400" dirty="0" smtClean="0"/>
            </a:br>
            <a:r>
              <a:rPr lang="fr-FR" sz="2400" dirty="0" smtClean="0"/>
              <a:t>par patient</a:t>
            </a:r>
            <a:endParaRPr lang="fr-FR" sz="2400" dirty="0"/>
          </a:p>
        </p:txBody>
      </p:sp>
      <p:graphicFrame>
        <p:nvGraphicFramePr>
          <p:cNvPr id="2050" name="Object 2"/>
          <p:cNvGraphicFramePr>
            <a:graphicFrameLocks noChangeAspect="1"/>
          </p:cNvGraphicFramePr>
          <p:nvPr/>
        </p:nvGraphicFramePr>
        <p:xfrm>
          <a:off x="1979712" y="1052736"/>
          <a:ext cx="4608512" cy="5704760"/>
        </p:xfrm>
        <a:graphic>
          <a:graphicData uri="http://schemas.openxmlformats.org/presentationml/2006/ole">
            <p:oleObj spid="_x0000_s2050" name="Werkblad" r:id="rId3" imgW="6987600" imgH="10180248" progId="Excel.Sheet.12">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buNone/>
            </a:pPr>
            <a:r>
              <a:rPr lang="en-GB" dirty="0" smtClean="0"/>
              <a:t>             MERCI POUR VOTRE ATTENTION </a:t>
            </a:r>
          </a:p>
          <a:p>
            <a:endParaRPr lang="en-GB" dirty="0" smtClean="0"/>
          </a:p>
        </p:txBody>
      </p:sp>
      <p:pic>
        <p:nvPicPr>
          <p:cNvPr id="5122" name="Picture 2" descr="C:\Users\Ruth\Documents\New Life\NOUVEL ESPOIR\LOGO_ONGD KISANGANI E-Mail.jpg"/>
          <p:cNvPicPr>
            <a:picLocks noChangeAspect="1" noChangeArrowheads="1"/>
          </p:cNvPicPr>
          <p:nvPr/>
        </p:nvPicPr>
        <p:blipFill>
          <a:blip r:embed="rId2" cstate="print"/>
          <a:srcRect/>
          <a:stretch>
            <a:fillRect/>
          </a:stretch>
        </p:blipFill>
        <p:spPr bwMode="auto">
          <a:xfrm>
            <a:off x="3347864" y="2204864"/>
            <a:ext cx="2664296" cy="266429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60648"/>
            <a:ext cx="8686800" cy="838200"/>
          </a:xfrm>
        </p:spPr>
        <p:txBody>
          <a:bodyPr/>
          <a:lstStyle/>
          <a:p>
            <a:pPr algn="ctr"/>
            <a:r>
              <a:rPr lang="en-GB" dirty="0" smtClean="0"/>
              <a:t>Contact</a:t>
            </a:r>
            <a:endParaRPr lang="en-GB" dirty="0"/>
          </a:p>
        </p:txBody>
      </p:sp>
      <p:sp>
        <p:nvSpPr>
          <p:cNvPr id="3" name="Tijdelijke aanduiding voor inhoud 2"/>
          <p:cNvSpPr>
            <a:spLocks noGrp="1"/>
          </p:cNvSpPr>
          <p:nvPr>
            <p:ph idx="1"/>
          </p:nvPr>
        </p:nvSpPr>
        <p:spPr>
          <a:xfrm>
            <a:off x="323528" y="1052736"/>
            <a:ext cx="8686800" cy="5040560"/>
          </a:xfrm>
        </p:spPr>
        <p:txBody>
          <a:bodyPr>
            <a:normAutofit fontScale="85000" lnSpcReduction="20000"/>
          </a:bodyPr>
          <a:lstStyle/>
          <a:p>
            <a:endParaRPr lang="en-GB" dirty="0" smtClean="0"/>
          </a:p>
          <a:p>
            <a:pPr>
              <a:buNone/>
            </a:pPr>
            <a:r>
              <a:rPr lang="en-GB" dirty="0" smtClean="0"/>
              <a:t>KISANGANI</a:t>
            </a:r>
          </a:p>
          <a:p>
            <a:pPr>
              <a:buNone/>
            </a:pPr>
            <a:r>
              <a:rPr lang="fr-BE" sz="1900" dirty="0" smtClean="0"/>
              <a:t>Brigitte </a:t>
            </a:r>
            <a:r>
              <a:rPr lang="fr-BE" sz="1900" dirty="0" err="1" smtClean="0"/>
              <a:t>Mapendo</a:t>
            </a:r>
            <a:r>
              <a:rPr lang="fr-BE" sz="1900" dirty="0" smtClean="0"/>
              <a:t> </a:t>
            </a:r>
            <a:r>
              <a:rPr lang="fr-BE" sz="1900" dirty="0" err="1" smtClean="0"/>
              <a:t>SibkaSibka</a:t>
            </a:r>
            <a:r>
              <a:rPr lang="fr-BE" sz="1900" dirty="0" smtClean="0"/>
              <a:t>	</a:t>
            </a:r>
            <a:endParaRPr lang="nl-BE" sz="1900" dirty="0" smtClean="0"/>
          </a:p>
          <a:p>
            <a:pPr>
              <a:buNone/>
            </a:pPr>
            <a:r>
              <a:rPr lang="fr-BE" sz="1900" dirty="0" smtClean="0"/>
              <a:t>N°5, Av du 30 Octobre – quartier de musiciens</a:t>
            </a:r>
          </a:p>
          <a:p>
            <a:pPr>
              <a:buNone/>
            </a:pPr>
            <a:r>
              <a:rPr lang="fr-BE" sz="1900" dirty="0" smtClean="0"/>
              <a:t>Commune de MAKISO - Kisangani	</a:t>
            </a:r>
            <a:endParaRPr lang="nl-BE" sz="1900" dirty="0" smtClean="0"/>
          </a:p>
          <a:p>
            <a:pPr>
              <a:buNone/>
            </a:pPr>
            <a:r>
              <a:rPr lang="fr-BE" sz="1900" dirty="0" smtClean="0"/>
              <a:t>Tel. :   0032 850 159 474	</a:t>
            </a:r>
            <a:endParaRPr lang="nl-BE" sz="1900" dirty="0" smtClean="0"/>
          </a:p>
          <a:p>
            <a:pPr>
              <a:buNone/>
            </a:pPr>
            <a:r>
              <a:rPr lang="fr-BE" sz="1900" dirty="0" smtClean="0"/>
              <a:t>E-mail : </a:t>
            </a:r>
            <a:r>
              <a:rPr lang="fr-BE" sz="1900" dirty="0" smtClean="0">
                <a:hlinkClick r:id="rId2"/>
              </a:rPr>
              <a:t>msibka@yahoo.com</a:t>
            </a:r>
            <a:endParaRPr lang="fr-BE" sz="1900" dirty="0" smtClean="0"/>
          </a:p>
          <a:p>
            <a:pPr>
              <a:buNone/>
            </a:pPr>
            <a:endParaRPr lang="en-GB" sz="1900" dirty="0" smtClean="0"/>
          </a:p>
          <a:p>
            <a:pPr>
              <a:buNone/>
            </a:pPr>
            <a:r>
              <a:rPr lang="en-GB" dirty="0" smtClean="0"/>
              <a:t>BELGIE</a:t>
            </a:r>
          </a:p>
          <a:p>
            <a:pPr>
              <a:buNone/>
            </a:pPr>
            <a:r>
              <a:rPr lang="nl-NL" sz="1900" dirty="0" smtClean="0"/>
              <a:t>Ruth </a:t>
            </a:r>
            <a:r>
              <a:rPr lang="nl-NL" sz="1900" dirty="0" err="1" smtClean="0"/>
              <a:t>Verbrugge</a:t>
            </a:r>
            <a:r>
              <a:rPr lang="nl-NL" sz="1900" dirty="0" smtClean="0"/>
              <a:t>	</a:t>
            </a:r>
            <a:endParaRPr lang="nl-BE" sz="1900" dirty="0" smtClean="0"/>
          </a:p>
          <a:p>
            <a:pPr>
              <a:buNone/>
            </a:pPr>
            <a:r>
              <a:rPr lang="nl-NL" sz="1900" dirty="0" err="1" smtClean="0"/>
              <a:t>Ruggestraat</a:t>
            </a:r>
            <a:r>
              <a:rPr lang="nl-NL" sz="1900" dirty="0" smtClean="0"/>
              <a:t> 54B	</a:t>
            </a:r>
            <a:endParaRPr lang="nl-BE" sz="1900" dirty="0" smtClean="0"/>
          </a:p>
          <a:p>
            <a:pPr>
              <a:buNone/>
            </a:pPr>
            <a:r>
              <a:rPr lang="nl-NL" sz="1900" dirty="0" smtClean="0"/>
              <a:t>8580 </a:t>
            </a:r>
            <a:r>
              <a:rPr lang="nl-NL" sz="1900" dirty="0" err="1" smtClean="0"/>
              <a:t>Avelgem</a:t>
            </a:r>
            <a:r>
              <a:rPr lang="nl-NL" sz="1900" dirty="0" smtClean="0"/>
              <a:t>	</a:t>
            </a:r>
            <a:endParaRPr lang="nl-BE" sz="1900" dirty="0" smtClean="0"/>
          </a:p>
          <a:p>
            <a:pPr>
              <a:buNone/>
            </a:pPr>
            <a:r>
              <a:rPr lang="nl-NL" sz="1900" dirty="0" smtClean="0"/>
              <a:t>Tel. :0476   /   31  01   20   </a:t>
            </a:r>
            <a:endParaRPr lang="nl-BE" sz="1900" dirty="0" smtClean="0"/>
          </a:p>
          <a:p>
            <a:pPr>
              <a:buNone/>
            </a:pPr>
            <a:r>
              <a:rPr lang="en-US" sz="1900" dirty="0" smtClean="0"/>
              <a:t>E-mail </a:t>
            </a:r>
            <a:r>
              <a:rPr lang="en-US" sz="1900" dirty="0" smtClean="0"/>
              <a:t>:ruth.newliferdc@gmail.com</a:t>
            </a:r>
            <a:endParaRPr lang="en-GB" sz="1900" dirty="0" smtClean="0"/>
          </a:p>
          <a:p>
            <a:pPr>
              <a:buNone/>
            </a:pPr>
            <a:endParaRPr lang="en-GB" sz="1900" dirty="0" smtClean="0">
              <a:hlinkClick r:id="rId3"/>
            </a:endParaRPr>
          </a:p>
          <a:p>
            <a:pPr>
              <a:buNone/>
            </a:pPr>
            <a:endParaRPr lang="en-GB" sz="2800" dirty="0" smtClean="0">
              <a:hlinkClick r:id="rId3"/>
            </a:endParaRPr>
          </a:p>
          <a:p>
            <a:pPr>
              <a:buNone/>
            </a:pPr>
            <a:r>
              <a:rPr lang="en-GB" sz="2800" dirty="0" smtClean="0">
                <a:hlinkClick r:id="rId3"/>
              </a:rPr>
              <a:t>http://www.4depijler.be/organisatie/4depijler/nouvel_espoir</a:t>
            </a:r>
            <a:endParaRPr lang="en-GB" sz="2800" dirty="0" smtClean="0"/>
          </a:p>
          <a:p>
            <a:endParaRPr lang="en-GB" sz="2800" dirty="0" smtClean="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pPr algn="ctr"/>
            <a:r>
              <a:rPr lang="nl-BE" sz="2800" dirty="0" smtClean="0"/>
              <a:t>2008 </a:t>
            </a:r>
            <a:br>
              <a:rPr lang="nl-BE" sz="2800" dirty="0" smtClean="0"/>
            </a:br>
            <a:r>
              <a:rPr lang="nl-BE" sz="2800" dirty="0" err="1" smtClean="0"/>
              <a:t>Période</a:t>
            </a:r>
            <a:r>
              <a:rPr lang="nl-BE" sz="2800" dirty="0" smtClean="0"/>
              <a:t> de Stage </a:t>
            </a:r>
            <a:r>
              <a:rPr lang="nl-BE" sz="2800" dirty="0" err="1" smtClean="0"/>
              <a:t>Professionnelle</a:t>
            </a:r>
            <a:endParaRPr lang="nl-BE" sz="2800"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3308" y="1124744"/>
            <a:ext cx="9036495" cy="5517232"/>
          </a:xfrm>
        </p:spPr>
      </p:pic>
      <p:sp>
        <p:nvSpPr>
          <p:cNvPr id="5" name="TextBox 4"/>
          <p:cNvSpPr txBox="1"/>
          <p:nvPr/>
        </p:nvSpPr>
        <p:spPr>
          <a:xfrm>
            <a:off x="107504" y="1412776"/>
            <a:ext cx="8928992" cy="1200329"/>
          </a:xfrm>
          <a:prstGeom prst="rect">
            <a:avLst/>
          </a:prstGeom>
          <a:noFill/>
        </p:spPr>
        <p:txBody>
          <a:bodyPr wrap="square" rtlCol="0">
            <a:spAutoFit/>
          </a:bodyPr>
          <a:lstStyle/>
          <a:p>
            <a:pPr algn="just"/>
            <a:r>
              <a:rPr lang="nl-BE" dirty="0" err="1" smtClean="0"/>
              <a:t>L’observation</a:t>
            </a:r>
            <a:r>
              <a:rPr lang="nl-BE" dirty="0" smtClean="0"/>
              <a:t> </a:t>
            </a:r>
            <a:r>
              <a:rPr lang="nl-BE" dirty="0" err="1" smtClean="0"/>
              <a:t>faite</a:t>
            </a:r>
            <a:r>
              <a:rPr lang="nl-BE" dirty="0" smtClean="0"/>
              <a:t> </a:t>
            </a:r>
            <a:r>
              <a:rPr lang="nl-BE" dirty="0" err="1" smtClean="0"/>
              <a:t>pendand</a:t>
            </a:r>
            <a:r>
              <a:rPr lang="nl-BE" dirty="0" smtClean="0"/>
              <a:t> </a:t>
            </a:r>
            <a:r>
              <a:rPr lang="nl-BE" dirty="0" err="1" smtClean="0"/>
              <a:t>cette</a:t>
            </a:r>
            <a:r>
              <a:rPr lang="nl-BE" dirty="0"/>
              <a:t> </a:t>
            </a:r>
            <a:r>
              <a:rPr lang="nl-BE" dirty="0" err="1" smtClean="0"/>
              <a:t>période</a:t>
            </a:r>
            <a:r>
              <a:rPr lang="nl-BE" dirty="0" smtClean="0"/>
              <a:t>  est que la  </a:t>
            </a:r>
            <a:r>
              <a:rPr lang="nl-BE" dirty="0" err="1" smtClean="0"/>
              <a:t>bonne</a:t>
            </a:r>
            <a:r>
              <a:rPr lang="nl-BE" dirty="0" smtClean="0"/>
              <a:t> prise en charge ne </a:t>
            </a:r>
            <a:r>
              <a:rPr lang="nl-BE" dirty="0" err="1" smtClean="0"/>
              <a:t>dépendait</a:t>
            </a:r>
            <a:r>
              <a:rPr lang="nl-BE" dirty="0" smtClean="0"/>
              <a:t> que de la </a:t>
            </a:r>
            <a:r>
              <a:rPr lang="nl-BE" dirty="0" err="1" smtClean="0"/>
              <a:t>situation</a:t>
            </a:r>
            <a:r>
              <a:rPr lang="nl-BE" dirty="0" smtClean="0"/>
              <a:t> </a:t>
            </a:r>
            <a:r>
              <a:rPr lang="nl-BE" dirty="0" err="1" smtClean="0"/>
              <a:t>socio-économique</a:t>
            </a:r>
            <a:r>
              <a:rPr lang="nl-BE" dirty="0" smtClean="0"/>
              <a:t> du </a:t>
            </a:r>
            <a:r>
              <a:rPr lang="nl-BE" dirty="0" err="1" smtClean="0"/>
              <a:t>patient</a:t>
            </a:r>
            <a:r>
              <a:rPr lang="nl-BE" dirty="0" smtClean="0"/>
              <a:t> et </a:t>
            </a:r>
            <a:r>
              <a:rPr lang="nl-BE" dirty="0" err="1" smtClean="0"/>
              <a:t>le</a:t>
            </a:r>
            <a:r>
              <a:rPr lang="nl-BE" dirty="0" smtClean="0"/>
              <a:t> </a:t>
            </a:r>
            <a:r>
              <a:rPr lang="nl-BE" dirty="0" err="1" smtClean="0"/>
              <a:t>vrai</a:t>
            </a:r>
            <a:r>
              <a:rPr lang="nl-BE" dirty="0" smtClean="0"/>
              <a:t> </a:t>
            </a:r>
            <a:r>
              <a:rPr lang="nl-BE" dirty="0" err="1" smtClean="0"/>
              <a:t>sens</a:t>
            </a:r>
            <a:r>
              <a:rPr lang="nl-BE" dirty="0" smtClean="0"/>
              <a:t> du mot “</a:t>
            </a:r>
            <a:r>
              <a:rPr lang="nl-BE" dirty="0" err="1" smtClean="0"/>
              <a:t>on</a:t>
            </a:r>
            <a:r>
              <a:rPr lang="nl-BE" dirty="0" smtClean="0"/>
              <a:t> a fait </a:t>
            </a:r>
            <a:r>
              <a:rPr lang="nl-BE" dirty="0" err="1" smtClean="0"/>
              <a:t>ce</a:t>
            </a:r>
            <a:r>
              <a:rPr lang="nl-BE" dirty="0" smtClean="0"/>
              <a:t> </a:t>
            </a:r>
            <a:r>
              <a:rPr lang="nl-BE" dirty="0" err="1" smtClean="0"/>
              <a:t>qu’on</a:t>
            </a:r>
            <a:r>
              <a:rPr lang="nl-BE" dirty="0" smtClean="0"/>
              <a:t> </a:t>
            </a:r>
            <a:r>
              <a:rPr lang="nl-BE" dirty="0" err="1" smtClean="0"/>
              <a:t>pouvait</a:t>
            </a:r>
            <a:r>
              <a:rPr lang="nl-BE" dirty="0" smtClean="0"/>
              <a:t>” </a:t>
            </a:r>
            <a:r>
              <a:rPr lang="nl-BE" dirty="0" err="1" smtClean="0"/>
              <a:t>après</a:t>
            </a:r>
            <a:r>
              <a:rPr lang="nl-BE" dirty="0" smtClean="0"/>
              <a:t> la </a:t>
            </a:r>
            <a:r>
              <a:rPr lang="nl-BE" dirty="0" err="1" smtClean="0"/>
              <a:t>perte</a:t>
            </a:r>
            <a:r>
              <a:rPr lang="nl-BE" dirty="0" smtClean="0"/>
              <a:t> </a:t>
            </a:r>
            <a:r>
              <a:rPr lang="nl-BE" dirty="0" err="1" smtClean="0"/>
              <a:t>d’un</a:t>
            </a:r>
            <a:r>
              <a:rPr lang="nl-BE" dirty="0" smtClean="0"/>
              <a:t> </a:t>
            </a:r>
            <a:r>
              <a:rPr lang="nl-BE" dirty="0" err="1" smtClean="0"/>
              <a:t>patient</a:t>
            </a:r>
            <a:r>
              <a:rPr lang="nl-BE" dirty="0" smtClean="0"/>
              <a:t> </a:t>
            </a:r>
            <a:r>
              <a:rPr lang="nl-BE" dirty="0" err="1" smtClean="0"/>
              <a:t>n’existait</a:t>
            </a:r>
            <a:r>
              <a:rPr lang="nl-BE" dirty="0" smtClean="0"/>
              <a:t> plus,</a:t>
            </a:r>
            <a:r>
              <a:rPr lang="nl-BE" dirty="0" err="1" smtClean="0"/>
              <a:t>car</a:t>
            </a:r>
            <a:r>
              <a:rPr lang="nl-BE" dirty="0" smtClean="0"/>
              <a:t> </a:t>
            </a:r>
            <a:r>
              <a:rPr lang="nl-BE" dirty="0" err="1" smtClean="0"/>
              <a:t>d’abord</a:t>
            </a:r>
            <a:r>
              <a:rPr lang="nl-BE" dirty="0" smtClean="0"/>
              <a:t> </a:t>
            </a:r>
            <a:r>
              <a:rPr lang="nl-BE" dirty="0" err="1" smtClean="0"/>
              <a:t>l’argent</a:t>
            </a:r>
            <a:r>
              <a:rPr lang="nl-BE" dirty="0" smtClean="0"/>
              <a:t> et les </a:t>
            </a:r>
            <a:r>
              <a:rPr lang="nl-BE" dirty="0" err="1" smtClean="0"/>
              <a:t>autres</a:t>
            </a:r>
            <a:r>
              <a:rPr lang="nl-BE" dirty="0" smtClean="0"/>
              <a:t> </a:t>
            </a:r>
            <a:r>
              <a:rPr lang="nl-BE" dirty="0" err="1" smtClean="0"/>
              <a:t>actes</a:t>
            </a:r>
            <a:r>
              <a:rPr lang="nl-BE" dirty="0" smtClean="0"/>
              <a:t> </a:t>
            </a:r>
            <a:r>
              <a:rPr lang="nl-BE" dirty="0" err="1" smtClean="0"/>
              <a:t>médicals</a:t>
            </a:r>
            <a:r>
              <a:rPr lang="nl-BE" dirty="0" smtClean="0"/>
              <a:t> </a:t>
            </a:r>
            <a:r>
              <a:rPr lang="nl-BE" dirty="0" err="1" smtClean="0"/>
              <a:t>après</a:t>
            </a:r>
            <a:r>
              <a:rPr lang="nl-BE" dirty="0" smtClean="0"/>
              <a:t>.</a:t>
            </a:r>
          </a:p>
        </p:txBody>
      </p:sp>
    </p:spTree>
    <p:extLst>
      <p:ext uri="{BB962C8B-B14F-4D97-AF65-F5344CB8AC3E}">
        <p14:creationId xmlns="" xmlns:p14="http://schemas.microsoft.com/office/powerpoint/2010/main" val="2466295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r>
              <a:rPr lang="en-GB" dirty="0" smtClean="0"/>
              <a:t>Back up info</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686800" cy="838200"/>
          </a:xfrm>
        </p:spPr>
        <p:txBody>
          <a:bodyPr>
            <a:normAutofit fontScale="90000"/>
          </a:bodyPr>
          <a:lstStyle/>
          <a:p>
            <a:pPr algn="just"/>
            <a:r>
              <a:rPr lang="fr-FR" sz="2400" dirty="0" smtClean="0"/>
              <a:t>LABORATOIRE BIOMEDICAL NEW LIFE, UNITE ESSENTIELLE ACTUELLE DE PRODUCTION DE L’ONG NOUVEL ESPOIR POUR LA VIE</a:t>
            </a:r>
            <a:endParaRPr lang="fr-FR" sz="2400" dirty="0"/>
          </a:p>
        </p:txBody>
      </p:sp>
      <p:sp>
        <p:nvSpPr>
          <p:cNvPr id="3" name="Espace réservé du contenu 2"/>
          <p:cNvSpPr>
            <a:spLocks noGrp="1"/>
          </p:cNvSpPr>
          <p:nvPr>
            <p:ph idx="1"/>
          </p:nvPr>
        </p:nvSpPr>
        <p:spPr/>
        <p:txBody>
          <a:bodyPr>
            <a:normAutofit fontScale="40000" lnSpcReduction="20000"/>
          </a:bodyPr>
          <a:lstStyle/>
          <a:p>
            <a:pPr algn="just"/>
            <a:r>
              <a:rPr lang="fr-FR" sz="5100" dirty="0" smtClean="0"/>
              <a:t>Le Laboratoire constitue actuellement l’unité essentielle de production de l’ONG mais avec les analyses effectuées la concurrence nous défie car ils ont la facilité d’approvisionnement en international des réactifs. Suite a cet avantage, ces concurrents  effectuent des opérations  dites « opération retour   auprès des médecins ou infirmiers consultant qui leur ont envoyé les patients pour analyses , chose que nous sommes incapables de faire et cela affaiblit notre opérationnalité.</a:t>
            </a:r>
          </a:p>
          <a:p>
            <a:pPr algn="just">
              <a:buNone/>
            </a:pPr>
            <a:endParaRPr lang="fr-FR" sz="5100" dirty="0" smtClean="0"/>
          </a:p>
          <a:p>
            <a:pPr algn="just"/>
            <a:r>
              <a:rPr lang="fr-FR" sz="5100" dirty="0" smtClean="0"/>
              <a:t>Vu la compétence acquise et la réputation en microbiologie que j’ai dans la ville grâce aux formations bénéficiées dans le cadre de ma collaboration avec le VLIR/UOS et l’IMT , je pense contourner la situation en implantant un laboratoire de recherche et clinique de microbiologie bien équipé qui permettra d’accroitre notre production.</a:t>
            </a:r>
          </a:p>
          <a:p>
            <a:pPr algn="just"/>
            <a:endParaRPr lang="fr-FR" sz="5100" dirty="0" smtClean="0"/>
          </a:p>
          <a:p>
            <a:pPr algn="just"/>
            <a:endParaRPr lang="fr-FR" dirty="0" smtClean="0"/>
          </a:p>
          <a:p>
            <a:pPr algn="just"/>
            <a:endParaRPr lang="fr-FR" dirty="0" smtClean="0"/>
          </a:p>
          <a:p>
            <a:endParaRPr lang="fr-FR" dirty="0" smtClean="0"/>
          </a:p>
          <a:p>
            <a:pPr>
              <a:buNone/>
            </a:pPr>
            <a:r>
              <a:rPr lang="fr-FR" dirty="0" smtClean="0"/>
              <a:t> </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928694"/>
          </a:xfrm>
        </p:spPr>
        <p:txBody>
          <a:bodyPr>
            <a:noAutofit/>
          </a:bodyPr>
          <a:lstStyle/>
          <a:p>
            <a:pPr algn="ctr"/>
            <a:r>
              <a:rPr lang="nl-BE" sz="2500" dirty="0" smtClean="0"/>
              <a:t>2008-2010</a:t>
            </a:r>
            <a:br>
              <a:rPr lang="nl-BE" sz="2500" dirty="0" smtClean="0"/>
            </a:br>
            <a:r>
              <a:rPr lang="nl-BE" sz="2500" dirty="0" smtClean="0"/>
              <a:t>Rencontre avec Medecin </a:t>
            </a:r>
            <a:r>
              <a:rPr lang="nl-BE" sz="2500" dirty="0" err="1" smtClean="0"/>
              <a:t>Sans</a:t>
            </a:r>
            <a:r>
              <a:rPr lang="nl-BE" sz="2500" dirty="0" smtClean="0"/>
              <a:t> </a:t>
            </a:r>
            <a:r>
              <a:rPr lang="nl-BE" sz="2500" dirty="0" err="1" smtClean="0"/>
              <a:t>Frontière</a:t>
            </a:r>
            <a:r>
              <a:rPr lang="nl-BE" sz="2500" dirty="0" smtClean="0"/>
              <a:t/>
            </a:r>
            <a:br>
              <a:rPr lang="nl-BE" sz="2500" dirty="0" smtClean="0"/>
            </a:br>
            <a:r>
              <a:rPr lang="nl-BE" sz="2500" dirty="0" smtClean="0"/>
              <a:t> </a:t>
            </a:r>
            <a:br>
              <a:rPr lang="nl-BE" sz="2500" dirty="0" smtClean="0"/>
            </a:br>
            <a:r>
              <a:rPr lang="nl-BE" sz="2500" dirty="0" smtClean="0"/>
              <a:t>HGR LUBUTU</a:t>
            </a:r>
            <a:endParaRPr lang="nl-BE" sz="2800" b="1" dirty="0"/>
          </a:p>
        </p:txBody>
      </p:sp>
      <p:sp>
        <p:nvSpPr>
          <p:cNvPr id="3" name="Content Placeholder 2"/>
          <p:cNvSpPr>
            <a:spLocks noGrp="1"/>
          </p:cNvSpPr>
          <p:nvPr>
            <p:ph idx="1"/>
          </p:nvPr>
        </p:nvSpPr>
        <p:spPr>
          <a:xfrm>
            <a:off x="179512" y="1052736"/>
            <a:ext cx="8856984" cy="5073427"/>
          </a:xfrm>
        </p:spPr>
        <p:txBody>
          <a:bodyPr>
            <a:normAutofit/>
          </a:bodyPr>
          <a:lstStyle/>
          <a:p>
            <a:pPr marL="0" indent="0">
              <a:buNone/>
            </a:pPr>
            <a:endParaRPr lang="nl-BE" dirty="0" smtClean="0"/>
          </a:p>
          <a:p>
            <a:pPr marL="0" indent="0">
              <a:buNone/>
            </a:pPr>
            <a:endParaRPr lang="nl-BE" dirty="0"/>
          </a:p>
          <a:p>
            <a:pPr marL="0" indent="0">
              <a:buNone/>
            </a:pPr>
            <a:endParaRPr lang="nl-BE" dirty="0" smtClean="0"/>
          </a:p>
          <a:p>
            <a:pPr marL="0" indent="0">
              <a:buNone/>
            </a:pPr>
            <a:endParaRPr lang="nl-BE" dirty="0"/>
          </a:p>
          <a:p>
            <a:pPr marL="0" indent="0">
              <a:buNone/>
            </a:pPr>
            <a:endParaRPr lang="nl-BE" dirty="0" smtClean="0"/>
          </a:p>
          <a:p>
            <a:pPr marL="0" indent="0">
              <a:buNone/>
            </a:pPr>
            <a:endParaRPr lang="nl-BE" dirty="0"/>
          </a:p>
          <a:p>
            <a:pPr marL="0" indent="0">
              <a:buNone/>
            </a:pPr>
            <a:endParaRPr lang="nl-BE" dirty="0" smtClean="0"/>
          </a:p>
          <a:p>
            <a:pPr marL="0" indent="0">
              <a:buNone/>
            </a:pPr>
            <a:endParaRPr lang="nl-BE" dirty="0"/>
          </a:p>
          <a:p>
            <a:pPr marL="0" indent="0">
              <a:buNone/>
            </a:pPr>
            <a:endParaRPr lang="nl-BE" dirty="0" smtClean="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4282" y="3429000"/>
            <a:ext cx="8523479" cy="3312366"/>
          </a:xfrm>
          <a:prstGeom prst="rect">
            <a:avLst/>
          </a:prstGeom>
        </p:spPr>
      </p:pic>
      <p:sp>
        <p:nvSpPr>
          <p:cNvPr id="5" name="TextBox 4"/>
          <p:cNvSpPr txBox="1"/>
          <p:nvPr/>
        </p:nvSpPr>
        <p:spPr>
          <a:xfrm>
            <a:off x="214282" y="2071678"/>
            <a:ext cx="8501122"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nl-BE" sz="2000" dirty="0" err="1" smtClean="0"/>
              <a:t>Chez</a:t>
            </a:r>
            <a:r>
              <a:rPr lang="nl-BE" sz="2000" dirty="0" smtClean="0"/>
              <a:t> </a:t>
            </a:r>
            <a:r>
              <a:rPr lang="nl-BE" sz="2000" dirty="0" err="1" smtClean="0"/>
              <a:t>Médecin</a:t>
            </a:r>
            <a:r>
              <a:rPr lang="nl-BE" sz="2000" dirty="0" smtClean="0"/>
              <a:t> </a:t>
            </a:r>
            <a:r>
              <a:rPr lang="nl-BE" sz="2000" dirty="0" err="1" smtClean="0"/>
              <a:t>Sans</a:t>
            </a:r>
            <a:r>
              <a:rPr lang="nl-BE" sz="2000" dirty="0" smtClean="0"/>
              <a:t> Frontière la </a:t>
            </a:r>
            <a:r>
              <a:rPr lang="nl-BE" sz="2000" dirty="0" err="1" smtClean="0"/>
              <a:t>prise</a:t>
            </a:r>
            <a:r>
              <a:rPr lang="nl-BE" sz="2000" dirty="0" smtClean="0"/>
              <a:t> en charge des </a:t>
            </a:r>
            <a:r>
              <a:rPr lang="fr-FR" sz="2000" dirty="0" smtClean="0"/>
              <a:t>patients</a:t>
            </a:r>
            <a:r>
              <a:rPr lang="nl-BE" sz="2000" dirty="0" smtClean="0"/>
              <a:t> était totale et </a:t>
            </a:r>
            <a:r>
              <a:rPr lang="nl-BE" sz="2000" dirty="0" err="1" smtClean="0"/>
              <a:t>celà</a:t>
            </a:r>
            <a:r>
              <a:rPr lang="nl-BE" sz="2000" dirty="0" smtClean="0"/>
              <a:t> </a:t>
            </a:r>
            <a:r>
              <a:rPr lang="nl-BE" sz="2000" dirty="0" err="1" smtClean="0"/>
              <a:t>sans</a:t>
            </a:r>
            <a:r>
              <a:rPr lang="nl-BE" sz="2000" dirty="0" smtClean="0"/>
              <a:t> </a:t>
            </a:r>
            <a:r>
              <a:rPr lang="nl-BE" sz="2000" dirty="0" err="1" smtClean="0"/>
              <a:t>tenir</a:t>
            </a:r>
            <a:r>
              <a:rPr lang="nl-BE" sz="2000" dirty="0" smtClean="0"/>
              <a:t> </a:t>
            </a:r>
            <a:r>
              <a:rPr lang="nl-BE" sz="2000" dirty="0" err="1" smtClean="0"/>
              <a:t>compte</a:t>
            </a:r>
            <a:r>
              <a:rPr lang="nl-BE" sz="2000" dirty="0" smtClean="0"/>
              <a:t> du rang </a:t>
            </a:r>
            <a:r>
              <a:rPr lang="nl-BE" sz="2000" dirty="0" err="1" smtClean="0"/>
              <a:t>social</a:t>
            </a:r>
            <a:r>
              <a:rPr lang="nl-BE" sz="2000" dirty="0" smtClean="0"/>
              <a:t> du </a:t>
            </a:r>
            <a:r>
              <a:rPr lang="nl-BE" sz="2000" dirty="0" err="1" smtClean="0"/>
              <a:t>patient</a:t>
            </a:r>
            <a:r>
              <a:rPr lang="nl-BE" sz="2000" dirty="0" smtClean="0"/>
              <a:t>. A fait, </a:t>
            </a:r>
            <a:r>
              <a:rPr lang="nl-BE" sz="2000" dirty="0" err="1" smtClean="0"/>
              <a:t>le</a:t>
            </a:r>
            <a:r>
              <a:rPr lang="nl-BE" sz="2000" dirty="0" smtClean="0"/>
              <a:t> mot “</a:t>
            </a:r>
            <a:r>
              <a:rPr lang="nl-BE" sz="2000" dirty="0" err="1" smtClean="0"/>
              <a:t>on</a:t>
            </a:r>
            <a:r>
              <a:rPr lang="nl-BE" sz="2000" dirty="0" smtClean="0"/>
              <a:t> a fait </a:t>
            </a:r>
            <a:r>
              <a:rPr lang="nl-BE" sz="2000" dirty="0" err="1" smtClean="0"/>
              <a:t>ce</a:t>
            </a:r>
            <a:r>
              <a:rPr lang="nl-BE" sz="2000" dirty="0" smtClean="0"/>
              <a:t> </a:t>
            </a:r>
            <a:r>
              <a:rPr lang="nl-BE" sz="2000" dirty="0" err="1" smtClean="0"/>
              <a:t>qu’on</a:t>
            </a:r>
            <a:r>
              <a:rPr lang="nl-BE" sz="2000" dirty="0" smtClean="0"/>
              <a:t> </a:t>
            </a:r>
            <a:r>
              <a:rPr lang="nl-BE" sz="2000" dirty="0" err="1" smtClean="0"/>
              <a:t>pouvait</a:t>
            </a:r>
            <a:r>
              <a:rPr lang="nl-BE" sz="2000" dirty="0" smtClean="0"/>
              <a:t>” </a:t>
            </a:r>
            <a:r>
              <a:rPr lang="nl-BE" sz="2000" dirty="0" err="1" smtClean="0"/>
              <a:t>après</a:t>
            </a:r>
            <a:r>
              <a:rPr lang="nl-BE" sz="2000" dirty="0" smtClean="0"/>
              <a:t> la </a:t>
            </a:r>
            <a:r>
              <a:rPr lang="nl-BE" sz="2000" dirty="0" err="1" smtClean="0"/>
              <a:t>perte</a:t>
            </a:r>
            <a:r>
              <a:rPr lang="nl-BE" sz="2000" dirty="0" smtClean="0"/>
              <a:t> </a:t>
            </a:r>
            <a:r>
              <a:rPr lang="nl-BE" sz="2000" dirty="0" err="1" smtClean="0"/>
              <a:t>d’un</a:t>
            </a:r>
            <a:r>
              <a:rPr lang="nl-BE" sz="2000" dirty="0" smtClean="0"/>
              <a:t> </a:t>
            </a:r>
            <a:r>
              <a:rPr lang="nl-BE" sz="2000" dirty="0" err="1" smtClean="0"/>
              <a:t>patient</a:t>
            </a:r>
            <a:r>
              <a:rPr lang="nl-BE" sz="2000" dirty="0" smtClean="0"/>
              <a:t> </a:t>
            </a:r>
            <a:r>
              <a:rPr lang="nl-BE" sz="2000" dirty="0" err="1" smtClean="0"/>
              <a:t>avait</a:t>
            </a:r>
            <a:r>
              <a:rPr lang="nl-BE" sz="2000" dirty="0" smtClean="0"/>
              <a:t> </a:t>
            </a:r>
            <a:r>
              <a:rPr lang="nl-BE" sz="2000" dirty="0" err="1" smtClean="0"/>
              <a:t>raison</a:t>
            </a:r>
            <a:r>
              <a:rPr lang="nl-BE" sz="2000" dirty="0" smtClean="0"/>
              <a:t> </a:t>
            </a:r>
            <a:r>
              <a:rPr lang="nl-BE" sz="2000" dirty="0" err="1" smtClean="0"/>
              <a:t>d’etre</a:t>
            </a:r>
            <a:r>
              <a:rPr lang="nl-BE" sz="2000" dirty="0" smtClean="0"/>
              <a:t> dit, </a:t>
            </a:r>
            <a:r>
              <a:rPr lang="nl-BE" sz="2000" dirty="0" err="1" smtClean="0"/>
              <a:t>car</a:t>
            </a:r>
            <a:r>
              <a:rPr lang="nl-BE" sz="2000" dirty="0" smtClean="0"/>
              <a:t> </a:t>
            </a:r>
            <a:r>
              <a:rPr lang="nl-BE" sz="2000" dirty="0" err="1" smtClean="0"/>
              <a:t>toute</a:t>
            </a:r>
            <a:r>
              <a:rPr lang="nl-BE" sz="2000" dirty="0" smtClean="0"/>
              <a:t> </a:t>
            </a:r>
            <a:r>
              <a:rPr lang="nl-BE" sz="2000" dirty="0" err="1" smtClean="0"/>
              <a:t>l’équipe</a:t>
            </a:r>
            <a:r>
              <a:rPr lang="nl-BE" sz="2000" dirty="0" smtClean="0"/>
              <a:t> </a:t>
            </a:r>
            <a:r>
              <a:rPr lang="nl-BE" sz="2000" dirty="0" err="1" smtClean="0"/>
              <a:t>s’est</a:t>
            </a:r>
            <a:r>
              <a:rPr lang="nl-BE" sz="2000" dirty="0" smtClean="0"/>
              <a:t> </a:t>
            </a:r>
            <a:r>
              <a:rPr lang="nl-BE" sz="2000" dirty="0" err="1" smtClean="0"/>
              <a:t>donnée</a:t>
            </a:r>
            <a:r>
              <a:rPr lang="nl-BE" sz="2000" dirty="0" smtClean="0"/>
              <a:t> à fond </a:t>
            </a:r>
            <a:r>
              <a:rPr lang="nl-BE" sz="2000" dirty="0" err="1" smtClean="0"/>
              <a:t>pour</a:t>
            </a:r>
            <a:r>
              <a:rPr lang="nl-BE" sz="2000" dirty="0" smtClean="0"/>
              <a:t> </a:t>
            </a:r>
            <a:r>
              <a:rPr lang="nl-BE" sz="2000" dirty="0" err="1" smtClean="0"/>
              <a:t>le</a:t>
            </a:r>
            <a:r>
              <a:rPr lang="nl-BE" sz="2000" dirty="0" smtClean="0"/>
              <a:t> bon </a:t>
            </a:r>
            <a:r>
              <a:rPr lang="nl-BE" sz="2000" dirty="0" err="1" smtClean="0"/>
              <a:t>rétablissement</a:t>
            </a:r>
            <a:r>
              <a:rPr lang="nl-BE" sz="2000" dirty="0" smtClean="0"/>
              <a:t> du </a:t>
            </a:r>
            <a:r>
              <a:rPr lang="nl-BE" sz="2000" dirty="0" err="1" smtClean="0"/>
              <a:t>patient</a:t>
            </a:r>
            <a:r>
              <a:rPr lang="nl-BE" sz="2000" dirty="0" smtClean="0"/>
              <a:t>.</a:t>
            </a:r>
            <a:endParaRPr lang="nl-BE" sz="2000" dirty="0"/>
          </a:p>
        </p:txBody>
      </p:sp>
    </p:spTree>
    <p:extLst>
      <p:ext uri="{BB962C8B-B14F-4D97-AF65-F5344CB8AC3E}">
        <p14:creationId xmlns="" xmlns:p14="http://schemas.microsoft.com/office/powerpoint/2010/main" val="70682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4716016" cy="6858000"/>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16016" y="0"/>
            <a:ext cx="4427984" cy="6857999"/>
          </a:xfrm>
          <a:prstGeom prst="rect">
            <a:avLst/>
          </a:prstGeom>
        </p:spPr>
      </p:pic>
      <p:sp>
        <p:nvSpPr>
          <p:cNvPr id="6" name="TextBox 5"/>
          <p:cNvSpPr txBox="1"/>
          <p:nvPr/>
        </p:nvSpPr>
        <p:spPr>
          <a:xfrm>
            <a:off x="2339752" y="332656"/>
            <a:ext cx="6408712"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sz="2800" dirty="0" smtClean="0"/>
              <a:t>Le premier  jour chez MSF/Belgique</a:t>
            </a:r>
            <a:endParaRPr lang="nl-BE" sz="2800" dirty="0"/>
          </a:p>
        </p:txBody>
      </p:sp>
    </p:spTree>
    <p:extLst>
      <p:ext uri="{BB962C8B-B14F-4D97-AF65-F5344CB8AC3E}">
        <p14:creationId xmlns="" xmlns:p14="http://schemas.microsoft.com/office/powerpoint/2010/main" val="2439828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4463480" cy="6858000"/>
          </a:xfr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27984" y="0"/>
            <a:ext cx="4716016" cy="6858000"/>
          </a:xfrm>
          <a:prstGeom prst="rect">
            <a:avLst/>
          </a:prstGeom>
        </p:spPr>
      </p:pic>
      <p:sp>
        <p:nvSpPr>
          <p:cNvPr id="7" name="TextBox 6"/>
          <p:cNvSpPr txBox="1"/>
          <p:nvPr/>
        </p:nvSpPr>
        <p:spPr>
          <a:xfrm>
            <a:off x="395536" y="476672"/>
            <a:ext cx="81369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sz="2800" dirty="0" smtClean="0"/>
              <a:t>Equipe laboratoire  HGR Lubutu/MSF Belgique</a:t>
            </a:r>
            <a:endParaRPr lang="nl-BE" sz="2800" dirty="0"/>
          </a:p>
        </p:txBody>
      </p:sp>
      <p:sp>
        <p:nvSpPr>
          <p:cNvPr id="8" name="TextBox 7"/>
          <p:cNvSpPr txBox="1"/>
          <p:nvPr/>
        </p:nvSpPr>
        <p:spPr>
          <a:xfrm>
            <a:off x="5796136" y="4075331"/>
            <a:ext cx="172819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dirty="0" smtClean="0"/>
              <a:t>Superviseur  Ruth </a:t>
            </a:r>
            <a:r>
              <a:rPr lang="nl-BE" dirty="0" err="1" smtClean="0"/>
              <a:t>Vebrugge</a:t>
            </a:r>
            <a:endParaRPr lang="nl-BE" dirty="0"/>
          </a:p>
        </p:txBody>
      </p:sp>
    </p:spTree>
    <p:extLst>
      <p:ext uri="{BB962C8B-B14F-4D97-AF65-F5344CB8AC3E}">
        <p14:creationId xmlns="" xmlns:p14="http://schemas.microsoft.com/office/powerpoint/2010/main" val="2017147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Ruth\Documents\New Life\P2060817.JPG"/>
          <p:cNvPicPr>
            <a:picLocks noGrp="1" noChangeAspect="1" noChangeArrowheads="1"/>
          </p:cNvPicPr>
          <p:nvPr>
            <p:ph idx="1"/>
          </p:nvPr>
        </p:nvPicPr>
        <p:blipFill>
          <a:blip r:embed="rId2" cstate="print"/>
          <a:srcRect/>
          <a:stretch>
            <a:fillRect/>
          </a:stretch>
        </p:blipFill>
        <p:spPr bwMode="auto">
          <a:xfrm>
            <a:off x="3707905" y="2780929"/>
            <a:ext cx="5436096" cy="4077072"/>
          </a:xfrm>
          <a:prstGeom prst="rect">
            <a:avLst/>
          </a:prstGeom>
          <a:noFill/>
        </p:spPr>
      </p:pic>
      <p:pic>
        <p:nvPicPr>
          <p:cNvPr id="4098" name="Picture 2" descr="C:\Users\Ruth\Documents\New Life\P2190906.JPG"/>
          <p:cNvPicPr>
            <a:picLocks noChangeAspect="1" noChangeArrowheads="1"/>
          </p:cNvPicPr>
          <p:nvPr/>
        </p:nvPicPr>
        <p:blipFill>
          <a:blip r:embed="rId3" cstate="print"/>
          <a:srcRect/>
          <a:stretch>
            <a:fillRect/>
          </a:stretch>
        </p:blipFill>
        <p:spPr bwMode="auto">
          <a:xfrm>
            <a:off x="0" y="0"/>
            <a:ext cx="4956043" cy="371703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uth\Documents\New Life\Z 002.JPG"/>
          <p:cNvPicPr>
            <a:picLocks noGrp="1" noChangeAspect="1" noChangeArrowheads="1"/>
          </p:cNvPicPr>
          <p:nvPr>
            <p:ph idx="1"/>
          </p:nvPr>
        </p:nvPicPr>
        <p:blipFill>
          <a:blip r:embed="rId2" cstate="print"/>
          <a:srcRect/>
          <a:stretch>
            <a:fillRect/>
          </a:stretch>
        </p:blipFill>
        <p:spPr bwMode="auto">
          <a:xfrm>
            <a:off x="688664" y="1124744"/>
            <a:ext cx="7699760" cy="523567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50006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nl-BE" dirty="0" smtClean="0"/>
              <a:t>Ce </a:t>
            </a:r>
            <a:r>
              <a:rPr lang="fr-FR" dirty="0" smtClean="0"/>
              <a:t>que</a:t>
            </a:r>
            <a:r>
              <a:rPr lang="nl-BE" dirty="0" smtClean="0"/>
              <a:t> </a:t>
            </a:r>
            <a:r>
              <a:rPr lang="fr-FR" dirty="0" smtClean="0"/>
              <a:t>j’ai appris chez MSF/BELGIQUE</a:t>
            </a:r>
            <a:endParaRPr lang="fr-FR" dirty="0"/>
          </a:p>
        </p:txBody>
      </p:sp>
      <p:sp>
        <p:nvSpPr>
          <p:cNvPr id="4" name="Content Placeholder 3"/>
          <p:cNvSpPr txBox="1">
            <a:spLocks noGrp="1"/>
          </p:cNvSpPr>
          <p:nvPr>
            <p:ph idx="1"/>
          </p:nvPr>
        </p:nvSpPr>
        <p:spPr>
          <a:xfrm>
            <a:off x="357158" y="1357298"/>
            <a:ext cx="8291264" cy="5102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buNone/>
            </a:pPr>
            <a:endParaRPr lang="nl-BE" sz="2800" dirty="0" smtClean="0"/>
          </a:p>
          <a:p>
            <a:pPr algn="just">
              <a:buFont typeface="Wingdings" pitchFamily="2" charset="2"/>
              <a:buChar char="ü"/>
            </a:pPr>
            <a:r>
              <a:rPr lang="nl-BE" sz="2400" dirty="0" smtClean="0"/>
              <a:t>La grande et importante </a:t>
            </a:r>
            <a:r>
              <a:rPr lang="fr-FR" sz="2400" dirty="0" smtClean="0"/>
              <a:t>chose</a:t>
            </a:r>
            <a:r>
              <a:rPr lang="nl-BE" sz="2400" dirty="0" smtClean="0"/>
              <a:t> </a:t>
            </a:r>
            <a:r>
              <a:rPr lang="fr-FR" sz="2400" dirty="0" smtClean="0"/>
              <a:t>que</a:t>
            </a:r>
            <a:r>
              <a:rPr lang="nl-BE" sz="2400" dirty="0" smtClean="0"/>
              <a:t> </a:t>
            </a:r>
            <a:r>
              <a:rPr lang="fr-FR" sz="2400" dirty="0" smtClean="0"/>
              <a:t>j’ai apprise chez </a:t>
            </a:r>
            <a:r>
              <a:rPr lang="nl-BE" sz="2400" dirty="0" smtClean="0"/>
              <a:t>MSF/BELGIQUE est </a:t>
            </a:r>
            <a:r>
              <a:rPr lang="fr-FR" sz="2400" dirty="0" smtClean="0"/>
              <a:t>le</a:t>
            </a:r>
            <a:r>
              <a:rPr lang="nl-BE" sz="2400" dirty="0" smtClean="0"/>
              <a:t> </a:t>
            </a:r>
            <a:r>
              <a:rPr lang="fr-FR" sz="2400" dirty="0" smtClean="0"/>
              <a:t>sens</a:t>
            </a:r>
            <a:r>
              <a:rPr lang="nl-BE" sz="2400" dirty="0" smtClean="0"/>
              <a:t> de </a:t>
            </a:r>
            <a:r>
              <a:rPr lang="fr-FR" sz="2400" dirty="0" smtClean="0"/>
              <a:t>responsabilité</a:t>
            </a:r>
            <a:r>
              <a:rPr lang="nl-BE" sz="2400" dirty="0" smtClean="0"/>
              <a:t> vis à vis du </a:t>
            </a:r>
            <a:r>
              <a:rPr lang="fr-FR" sz="2400" dirty="0" smtClean="0"/>
              <a:t>patient</a:t>
            </a:r>
            <a:r>
              <a:rPr lang="nl-BE" sz="2400" dirty="0" smtClean="0"/>
              <a:t> et de </a:t>
            </a:r>
            <a:r>
              <a:rPr lang="fr-FR" sz="2400" dirty="0" smtClean="0"/>
              <a:t>tout</a:t>
            </a:r>
            <a:r>
              <a:rPr lang="nl-BE" sz="2400" dirty="0" smtClean="0"/>
              <a:t> </a:t>
            </a:r>
            <a:r>
              <a:rPr lang="fr-FR" sz="2400" dirty="0" smtClean="0"/>
              <a:t>ce</a:t>
            </a:r>
            <a:r>
              <a:rPr lang="nl-BE" sz="2400" dirty="0" smtClean="0"/>
              <a:t> </a:t>
            </a:r>
            <a:r>
              <a:rPr lang="fr-FR" sz="2400" dirty="0" smtClean="0"/>
              <a:t>qu’il faut pour</a:t>
            </a:r>
            <a:r>
              <a:rPr lang="nl-BE" sz="2400" dirty="0" smtClean="0"/>
              <a:t> </a:t>
            </a:r>
            <a:r>
              <a:rPr lang="fr-FR" sz="2400" dirty="0" smtClean="0"/>
              <a:t>bien faire ce travail( respect protocole, Gestion des matériels, travail </a:t>
            </a:r>
            <a:r>
              <a:rPr lang="nl-BE" sz="2400" dirty="0" smtClean="0"/>
              <a:t>en equipe...)</a:t>
            </a:r>
          </a:p>
          <a:p>
            <a:pPr algn="just"/>
            <a:r>
              <a:rPr lang="fr-FR" sz="2400" dirty="0" smtClean="0"/>
              <a:t>Le travail qu’</a:t>
            </a:r>
            <a:r>
              <a:rPr lang="fr-FR" sz="2400" dirty="0" err="1" smtClean="0"/>
              <a:t>abbatait</a:t>
            </a:r>
            <a:r>
              <a:rPr lang="nl-BE" sz="2400" dirty="0" smtClean="0"/>
              <a:t> </a:t>
            </a:r>
            <a:r>
              <a:rPr lang="fr-FR" sz="2400" dirty="0" smtClean="0"/>
              <a:t>l’MSF/BELGIQUE</a:t>
            </a:r>
            <a:r>
              <a:rPr lang="nl-BE" sz="2400" dirty="0" smtClean="0"/>
              <a:t>  dans la </a:t>
            </a:r>
            <a:r>
              <a:rPr lang="fr-FR" sz="2400" dirty="0" smtClean="0"/>
              <a:t>Province</a:t>
            </a:r>
            <a:r>
              <a:rPr lang="nl-BE" sz="2400" dirty="0" smtClean="0"/>
              <a:t> du </a:t>
            </a:r>
            <a:r>
              <a:rPr lang="fr-FR" sz="2400" dirty="0" smtClean="0"/>
              <a:t>Maniema été vraiment grandiose</a:t>
            </a:r>
            <a:r>
              <a:rPr lang="nl-BE" sz="2400" dirty="0" smtClean="0"/>
              <a:t> et </a:t>
            </a:r>
            <a:r>
              <a:rPr lang="fr-FR" sz="2400" dirty="0" smtClean="0"/>
              <a:t>admirable. Une bonne formation du personnel </a:t>
            </a:r>
            <a:r>
              <a:rPr lang="nl-BE" sz="2400" dirty="0" smtClean="0"/>
              <a:t>sur la </a:t>
            </a:r>
            <a:r>
              <a:rPr lang="fr-FR" sz="2400" dirty="0" smtClean="0"/>
              <a:t>prise en </a:t>
            </a:r>
            <a:r>
              <a:rPr lang="nl-BE" sz="2400" dirty="0" smtClean="0"/>
              <a:t>charge des patients </a:t>
            </a:r>
            <a:r>
              <a:rPr lang="fr-FR" sz="2400" dirty="0" smtClean="0"/>
              <a:t>quelque </a:t>
            </a:r>
            <a:r>
              <a:rPr lang="nl-BE" sz="2400" dirty="0" smtClean="0"/>
              <a:t>soit </a:t>
            </a:r>
            <a:r>
              <a:rPr lang="fr-FR" sz="2400" dirty="0" smtClean="0"/>
              <a:t>le</a:t>
            </a:r>
            <a:r>
              <a:rPr lang="nl-BE" sz="2400" dirty="0" smtClean="0"/>
              <a:t> service. G</a:t>
            </a:r>
            <a:r>
              <a:rPr lang="fr-FR" sz="2400" dirty="0" smtClean="0"/>
              <a:t>râce à cette formation, l’envie</a:t>
            </a:r>
            <a:r>
              <a:rPr lang="nl-BE" sz="2400" dirty="0" smtClean="0"/>
              <a:t> de monter </a:t>
            </a:r>
            <a:r>
              <a:rPr lang="fr-FR" sz="2400" dirty="0" smtClean="0"/>
              <a:t>un laboratoire d’analyses biomédicales m’est</a:t>
            </a:r>
            <a:r>
              <a:rPr lang="nl-BE" sz="2400" dirty="0" smtClean="0"/>
              <a:t> </a:t>
            </a:r>
            <a:r>
              <a:rPr lang="fr-FR" sz="2400" dirty="0" smtClean="0"/>
              <a:t>venu en tête </a:t>
            </a:r>
            <a:r>
              <a:rPr lang="nl-BE" sz="2400" dirty="0" smtClean="0"/>
              <a:t>afin de </a:t>
            </a:r>
            <a:r>
              <a:rPr lang="fr-FR" sz="2400" dirty="0" smtClean="0"/>
              <a:t>continuer tant soit peu </a:t>
            </a:r>
            <a:r>
              <a:rPr lang="nl-BE" sz="2400" dirty="0" smtClean="0"/>
              <a:t>dans </a:t>
            </a:r>
            <a:r>
              <a:rPr lang="fr-FR" sz="2400" dirty="0" smtClean="0"/>
              <a:t>le</a:t>
            </a:r>
            <a:r>
              <a:rPr lang="nl-BE" sz="2400" dirty="0" smtClean="0"/>
              <a:t> meme principe de </a:t>
            </a:r>
            <a:r>
              <a:rPr lang="fr-FR" sz="2400" dirty="0" smtClean="0"/>
              <a:t>travail que MSF/Belgique</a:t>
            </a:r>
            <a:r>
              <a:rPr lang="nl-BE" sz="2400" dirty="0" smtClean="0"/>
              <a:t>.</a:t>
            </a:r>
          </a:p>
        </p:txBody>
      </p:sp>
    </p:spTree>
    <p:extLst>
      <p:ext uri="{BB962C8B-B14F-4D97-AF65-F5344CB8AC3E}">
        <p14:creationId xmlns="" xmlns:p14="http://schemas.microsoft.com/office/powerpoint/2010/main" val="18380053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2864</TotalTime>
  <Words>1168</Words>
  <Application>Microsoft Office PowerPoint</Application>
  <PresentationFormat>Diavoorstelling (4:3)</PresentationFormat>
  <Paragraphs>173</Paragraphs>
  <Slides>31</Slides>
  <Notes>1</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31</vt:i4>
      </vt:variant>
    </vt:vector>
  </HeadingPairs>
  <TitlesOfParts>
    <vt:vector size="33" baseType="lpstr">
      <vt:lpstr>Promenade</vt:lpstr>
      <vt:lpstr>Werkblad</vt:lpstr>
      <vt:lpstr>Dia 1</vt:lpstr>
      <vt:lpstr>Vision après les études </vt:lpstr>
      <vt:lpstr>2008  Période de Stage Professionnelle</vt:lpstr>
      <vt:lpstr>2008-2010 Rencontre avec Medecin Sans Frontière   HGR LUBUTU</vt:lpstr>
      <vt:lpstr>Dia 5</vt:lpstr>
      <vt:lpstr>Dia 6</vt:lpstr>
      <vt:lpstr>Dia 7</vt:lpstr>
      <vt:lpstr>Dia 8</vt:lpstr>
      <vt:lpstr>Ce que j’ai appris chez MSF/BELGIQUE</vt:lpstr>
      <vt:lpstr>2010 Ouverture du laboratoire d’analyse biomédicale.</vt:lpstr>
      <vt:lpstr>ANALYSES EFFECTUEES AU LABORATOIRE</vt:lpstr>
      <vt:lpstr>LABORATOIRE BIOMEDICAL NEW LIFE</vt:lpstr>
      <vt:lpstr>Problèmes rencontrés</vt:lpstr>
      <vt:lpstr>Problèmes rencontrés</vt:lpstr>
      <vt:lpstr>Dia 15</vt:lpstr>
      <vt:lpstr>ProblEmes   et  IDEES …</vt:lpstr>
      <vt:lpstr>CREATION DE L’ONG  “NOUVEL ESPOIR POUR LA VIE”</vt:lpstr>
      <vt:lpstr>Dia 18</vt:lpstr>
      <vt:lpstr>RAYON D’ACTION ET CIBLES </vt:lpstr>
      <vt:lpstr>BENEFICIAIRES</vt:lpstr>
      <vt:lpstr>MEMBRES</vt:lpstr>
      <vt:lpstr>Dia 22</vt:lpstr>
      <vt:lpstr>OBJECTIFS</vt:lpstr>
      <vt:lpstr>COMMENT ENTRER EN CONTACT AVEC LA POPULATION CIBLE</vt:lpstr>
      <vt:lpstr>PREMIER CONTACT EFFECTUE</vt:lpstr>
      <vt:lpstr>SOURCE DE FINANCEMENT</vt:lpstr>
      <vt:lpstr>ESTIMMATION DEPENSEs annuels pour les ANALYSES par patient</vt:lpstr>
      <vt:lpstr>Dia 28</vt:lpstr>
      <vt:lpstr>Contact</vt:lpstr>
      <vt:lpstr>Dia 30</vt:lpstr>
      <vt:lpstr>LABORATOIRE BIOMEDICAL NEW LIFE, UNITE ESSENTIELLE ACTUELLE DE PRODUCTION DE L’ONG NOUVEL ESPOIR POUR LA VIE</vt:lpstr>
    </vt:vector>
  </TitlesOfParts>
  <Company>ITG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 DE L’ONG  “NOUVEL ESPOIR POUR LA VIE”</dc:title>
  <dc:creator>Barbara Barbé</dc:creator>
  <cp:lastModifiedBy>Ruth</cp:lastModifiedBy>
  <cp:revision>201</cp:revision>
  <dcterms:created xsi:type="dcterms:W3CDTF">2014-07-21T17:34:26Z</dcterms:created>
  <dcterms:modified xsi:type="dcterms:W3CDTF">2014-12-01T16:39:34Z</dcterms:modified>
</cp:coreProperties>
</file>